
<file path=[Content_Types].xml><?xml version="1.0" encoding="utf-8"?>
<Types xmlns="http://schemas.openxmlformats.org/package/2006/content-types">
  <Default Extension="bin" ContentType="application/vnd.openxmlformats-officedocument.oleObject"/>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handoutMasterIdLst>
    <p:handoutMasterId r:id="rId15"/>
  </p:handoutMasterIdLst>
  <p:sldIdLst>
    <p:sldId id="317" r:id="rId2"/>
    <p:sldId id="877" r:id="rId3"/>
    <p:sldId id="885" r:id="rId4"/>
    <p:sldId id="879" r:id="rId5"/>
    <p:sldId id="886" r:id="rId6"/>
    <p:sldId id="882" r:id="rId7"/>
    <p:sldId id="883" r:id="rId8"/>
    <p:sldId id="881" r:id="rId9"/>
    <p:sldId id="884" r:id="rId10"/>
    <p:sldId id="887" r:id="rId11"/>
    <p:sldId id="889" r:id="rId12"/>
    <p:sldId id="890" r:id="rId13"/>
  </p:sldIdLst>
  <p:sldSz cx="12192000" cy="6858000"/>
  <p:notesSz cx="6797675" cy="987425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66"/>
    <a:srgbClr val="E89D08"/>
    <a:srgbClr val="4D9024"/>
    <a:srgbClr val="004687"/>
    <a:srgbClr val="4A575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D5C7C7D-0D26-4167-8404-4F05D79616E9}" v="47" dt="2021-01-28T09:27:53.73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54" d="100"/>
          <a:sy n="54" d="100"/>
        </p:scale>
        <p:origin x="1134" y="60"/>
      </p:cViewPr>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3" Type="http://schemas.openxmlformats.org/officeDocument/2006/relationships/oleObject" Target="../embeddings/oleObject1.bin"/><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embeddings/oleObject2.bin"/><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80" b="1" i="0" u="none" strike="noStrike" kern="1200" spc="0" baseline="0">
                <a:solidFill>
                  <a:schemeClr val="tx1">
                    <a:lumMod val="65000"/>
                    <a:lumOff val="35000"/>
                  </a:schemeClr>
                </a:solidFill>
                <a:latin typeface="+mn-lt"/>
                <a:ea typeface="+mn-ea"/>
                <a:cs typeface="+mn-cs"/>
              </a:defRPr>
            </a:pPr>
            <a:r>
              <a:rPr lang="en-GB" b="1" dirty="0"/>
              <a:t>Please tell us why you have not been to Bridgend Farmhouse (n=77)</a:t>
            </a:r>
          </a:p>
        </c:rich>
      </c:tx>
      <c:layout>
        <c:manualLayout>
          <c:xMode val="edge"/>
          <c:yMode val="edge"/>
          <c:x val="4.813104114756335E-2"/>
          <c:y val="2.8606877059902946E-2"/>
        </c:manualLayout>
      </c:layout>
      <c:overlay val="0"/>
      <c:spPr>
        <a:noFill/>
        <a:ln>
          <a:noFill/>
        </a:ln>
        <a:effectLst/>
      </c:spPr>
      <c:txPr>
        <a:bodyPr rot="0" spcFirstLastPara="1" vertOverflow="ellipsis" vert="horz" wrap="square" anchor="ctr" anchorCtr="1"/>
        <a:lstStyle/>
        <a:p>
          <a:pPr>
            <a:defRPr sz="1680"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bar"/>
        <c:grouping val="clustered"/>
        <c:varyColors val="0"/>
        <c:ser>
          <c:idx val="0"/>
          <c:order val="0"/>
          <c:spPr>
            <a:solidFill>
              <a:schemeClr val="accent1"/>
            </a:solidFill>
            <a:ln>
              <a:noFill/>
            </a:ln>
            <a:effectLst/>
          </c:spPr>
          <c:invertIfNegative val="0"/>
          <c:dLbls>
            <c:numFmt formatCode="0%" sourceLinked="0"/>
            <c:spPr>
              <a:noFill/>
              <a:ln>
                <a:noFill/>
              </a:ln>
              <a:effectLst/>
            </c:spPr>
            <c:txPr>
              <a:bodyPr rot="0" spcFirstLastPara="1" vertOverflow="ellipsis" vert="horz" wrap="square" anchor="ctr" anchorCtr="1"/>
              <a:lstStyle/>
              <a:p>
                <a:pPr>
                  <a:defRPr sz="14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'Question 13'!$G$10:$G$18</c:f>
              <c:strCache>
                <c:ptCount val="9"/>
                <c:pt idx="0">
                  <c:v>It's too far away or too difficult to get to</c:v>
                </c:pt>
                <c:pt idx="1">
                  <c:v>What Bridgend Farmhouse offer is not of interest to me</c:v>
                </c:pt>
                <c:pt idx="2">
                  <c:v>I have caring responsibilities for a friend or relative</c:v>
                </c:pt>
                <c:pt idx="3">
                  <c:v>I feel I am not well enough to participate</c:v>
                </c:pt>
                <c:pt idx="4">
                  <c:v>I have child care requirements which means I cannot participate</c:v>
                </c:pt>
                <c:pt idx="5">
                  <c:v>I don't have time</c:v>
                </c:pt>
                <c:pt idx="6">
                  <c:v>I worry I would not fit in or not be welcomed</c:v>
                </c:pt>
                <c:pt idx="7">
                  <c:v>I want to come, but I just don't get round to it</c:v>
                </c:pt>
                <c:pt idx="8">
                  <c:v>I don't know enough about what Bridgend Farmhouse do or offer</c:v>
                </c:pt>
              </c:strCache>
            </c:strRef>
          </c:cat>
          <c:val>
            <c:numRef>
              <c:f>'Question 13'!$H$10:$H$18</c:f>
              <c:numCache>
                <c:formatCode>0.00%</c:formatCode>
                <c:ptCount val="9"/>
                <c:pt idx="0">
                  <c:v>0</c:v>
                </c:pt>
                <c:pt idx="1">
                  <c:v>2.5999999999999999E-2</c:v>
                </c:pt>
                <c:pt idx="2">
                  <c:v>2.5999999999999999E-2</c:v>
                </c:pt>
                <c:pt idx="3">
                  <c:v>3.9E-2</c:v>
                </c:pt>
                <c:pt idx="4">
                  <c:v>9.0899999999999995E-2</c:v>
                </c:pt>
                <c:pt idx="5">
                  <c:v>0.12989999999999999</c:v>
                </c:pt>
                <c:pt idx="6">
                  <c:v>0.1429</c:v>
                </c:pt>
                <c:pt idx="7">
                  <c:v>0.2727</c:v>
                </c:pt>
                <c:pt idx="8">
                  <c:v>0.64939999999999998</c:v>
                </c:pt>
              </c:numCache>
            </c:numRef>
          </c:val>
          <c:extLst>
            <c:ext xmlns:c16="http://schemas.microsoft.com/office/drawing/2014/chart" uri="{C3380CC4-5D6E-409C-BE32-E72D297353CC}">
              <c16:uniqueId val="{00000000-63BB-4095-B8B9-5012AD65ABFB}"/>
            </c:ext>
          </c:extLst>
        </c:ser>
        <c:dLbls>
          <c:dLblPos val="outEnd"/>
          <c:showLegendKey val="0"/>
          <c:showVal val="1"/>
          <c:showCatName val="0"/>
          <c:showSerName val="0"/>
          <c:showPercent val="0"/>
          <c:showBubbleSize val="0"/>
        </c:dLbls>
        <c:gapWidth val="182"/>
        <c:axId val="719784120"/>
        <c:axId val="719778544"/>
      </c:barChart>
      <c:catAx>
        <c:axId val="719784120"/>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719778544"/>
        <c:crosses val="autoZero"/>
        <c:auto val="1"/>
        <c:lblAlgn val="ctr"/>
        <c:lblOffset val="100"/>
        <c:noMultiLvlLbl val="0"/>
      </c:catAx>
      <c:valAx>
        <c:axId val="719778544"/>
        <c:scaling>
          <c:orientation val="minMax"/>
        </c:scaling>
        <c:delete val="0"/>
        <c:axPos val="b"/>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719784120"/>
        <c:crosses val="autoZero"/>
        <c:crossBetween val="between"/>
      </c:valAx>
      <c:spPr>
        <a:noFill/>
        <a:ln>
          <a:noFill/>
        </a:ln>
        <a:effectLst/>
      </c:spPr>
    </c:plotArea>
    <c:plotVisOnly val="1"/>
    <c:dispBlanksAs val="gap"/>
    <c:showDLblsOverMax val="0"/>
  </c:chart>
  <c:spPr>
    <a:noFill/>
    <a:ln>
      <a:noFill/>
    </a:ln>
    <a:effectLst/>
  </c:spPr>
  <c:txPr>
    <a:bodyPr/>
    <a:lstStyle/>
    <a:p>
      <a:pPr>
        <a:defRPr sz="1400"/>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000" b="1" i="0" u="none" strike="noStrike" kern="1200" spc="0" baseline="0">
                <a:solidFill>
                  <a:schemeClr val="tx1">
                    <a:lumMod val="65000"/>
                    <a:lumOff val="35000"/>
                  </a:schemeClr>
                </a:solidFill>
                <a:latin typeface="+mn-lt"/>
                <a:ea typeface="+mn-ea"/>
                <a:cs typeface="+mn-cs"/>
              </a:defRPr>
            </a:pPr>
            <a:r>
              <a:rPr lang="en-GB" sz="2000" b="1" dirty="0"/>
              <a:t>Would you describe yourself or anyone in your household as experiencing mental ill health? </a:t>
            </a:r>
          </a:p>
        </c:rich>
      </c:tx>
      <c:overlay val="0"/>
      <c:spPr>
        <a:noFill/>
        <a:ln>
          <a:noFill/>
        </a:ln>
        <a:effectLst/>
      </c:spPr>
      <c:txPr>
        <a:bodyPr rot="0" spcFirstLastPara="1" vertOverflow="ellipsis" vert="horz" wrap="square" anchor="ctr" anchorCtr="1"/>
        <a:lstStyle/>
        <a:p>
          <a:pPr>
            <a:defRPr sz="2000"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20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'Question 18'!$O$13:$O$15</c:f>
              <c:strCache>
                <c:ptCount val="3"/>
                <c:pt idx="0">
                  <c:v>Yes</c:v>
                </c:pt>
                <c:pt idx="1">
                  <c:v>No</c:v>
                </c:pt>
                <c:pt idx="2">
                  <c:v>Prefer not to say</c:v>
                </c:pt>
              </c:strCache>
            </c:strRef>
          </c:cat>
          <c:val>
            <c:numRef>
              <c:f>'Question 18'!$P$13:$P$15</c:f>
              <c:numCache>
                <c:formatCode>0%</c:formatCode>
                <c:ptCount val="3"/>
                <c:pt idx="0">
                  <c:v>0.30810810810810813</c:v>
                </c:pt>
                <c:pt idx="1">
                  <c:v>0.6216216216216216</c:v>
                </c:pt>
                <c:pt idx="2">
                  <c:v>7.0270270270270274E-2</c:v>
                </c:pt>
              </c:numCache>
            </c:numRef>
          </c:val>
          <c:extLst>
            <c:ext xmlns:c16="http://schemas.microsoft.com/office/drawing/2014/chart" uri="{C3380CC4-5D6E-409C-BE32-E72D297353CC}">
              <c16:uniqueId val="{00000000-6DBD-46E9-B995-BE8BE0C5D63A}"/>
            </c:ext>
          </c:extLst>
        </c:ser>
        <c:dLbls>
          <c:showLegendKey val="0"/>
          <c:showVal val="0"/>
          <c:showCatName val="0"/>
          <c:showSerName val="0"/>
          <c:showPercent val="0"/>
          <c:showBubbleSize val="0"/>
        </c:dLbls>
        <c:gapWidth val="219"/>
        <c:overlap val="-27"/>
        <c:axId val="665797584"/>
        <c:axId val="665801520"/>
      </c:barChart>
      <c:catAx>
        <c:axId val="66579758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crossAx val="665801520"/>
        <c:crosses val="autoZero"/>
        <c:auto val="1"/>
        <c:lblAlgn val="ctr"/>
        <c:lblOffset val="100"/>
        <c:noMultiLvlLbl val="0"/>
      </c:catAx>
      <c:valAx>
        <c:axId val="665801520"/>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050" b="0" i="0" u="none" strike="noStrike" kern="1200" baseline="0">
                <a:solidFill>
                  <a:schemeClr val="tx1">
                    <a:lumMod val="65000"/>
                    <a:lumOff val="35000"/>
                  </a:schemeClr>
                </a:solidFill>
                <a:latin typeface="+mn-lt"/>
                <a:ea typeface="+mn-ea"/>
                <a:cs typeface="+mn-cs"/>
              </a:defRPr>
            </a:pPr>
            <a:endParaRPr lang="en-US"/>
          </a:p>
        </c:txPr>
        <c:crossAx val="665797584"/>
        <c:crosses val="autoZero"/>
        <c:crossBetween val="between"/>
      </c:valAx>
      <c:spPr>
        <a:noFill/>
        <a:ln>
          <a:noFill/>
        </a:ln>
        <a:effectLst/>
      </c:spPr>
    </c:plotArea>
    <c:plotVisOnly val="1"/>
    <c:dispBlanksAs val="gap"/>
    <c:showDLblsOverMax val="0"/>
  </c:chart>
  <c:spPr>
    <a:noFill/>
    <a:ln>
      <a:noFill/>
    </a:ln>
    <a:effectLst/>
  </c:spPr>
  <c:txPr>
    <a:bodyPr/>
    <a:lstStyle/>
    <a:p>
      <a:pPr>
        <a:defRPr sz="1050"/>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24F12EFE-1AF8-4507-910D-32E3FF50BD45}"/>
              </a:ext>
            </a:extLst>
          </p:cNvPr>
          <p:cNvSpPr>
            <a:spLocks noGrp="1"/>
          </p:cNvSpPr>
          <p:nvPr>
            <p:ph type="hdr" sz="quarter"/>
          </p:nvPr>
        </p:nvSpPr>
        <p:spPr>
          <a:xfrm>
            <a:off x="0" y="0"/>
            <a:ext cx="2945659" cy="495427"/>
          </a:xfrm>
          <a:prstGeom prst="rect">
            <a:avLst/>
          </a:prstGeom>
        </p:spPr>
        <p:txBody>
          <a:bodyPr vert="horz" lIns="91440" tIns="45720" rIns="91440" bIns="45720" rtlCol="0"/>
          <a:lstStyle>
            <a:lvl1pPr algn="l">
              <a:defRPr sz="1200"/>
            </a:lvl1pPr>
          </a:lstStyle>
          <a:p>
            <a:endParaRPr lang="en-GB"/>
          </a:p>
        </p:txBody>
      </p:sp>
      <p:sp>
        <p:nvSpPr>
          <p:cNvPr id="3" name="Date Placeholder 2">
            <a:extLst>
              <a:ext uri="{FF2B5EF4-FFF2-40B4-BE49-F238E27FC236}">
                <a16:creationId xmlns:a16="http://schemas.microsoft.com/office/drawing/2014/main" id="{F8136CD7-FCA2-4081-B4B9-1B0DD78EDCAF}"/>
              </a:ext>
            </a:extLst>
          </p:cNvPr>
          <p:cNvSpPr>
            <a:spLocks noGrp="1"/>
          </p:cNvSpPr>
          <p:nvPr>
            <p:ph type="dt" sz="quarter" idx="1"/>
          </p:nvPr>
        </p:nvSpPr>
        <p:spPr>
          <a:xfrm>
            <a:off x="3850443" y="0"/>
            <a:ext cx="2945659" cy="495427"/>
          </a:xfrm>
          <a:prstGeom prst="rect">
            <a:avLst/>
          </a:prstGeom>
        </p:spPr>
        <p:txBody>
          <a:bodyPr vert="horz" lIns="91440" tIns="45720" rIns="91440" bIns="45720" rtlCol="0"/>
          <a:lstStyle>
            <a:lvl1pPr algn="r">
              <a:defRPr sz="1200"/>
            </a:lvl1pPr>
          </a:lstStyle>
          <a:p>
            <a:fld id="{2F51F704-A8B5-4C30-8893-646CCFD2C092}" type="datetimeFigureOut">
              <a:rPr lang="en-GB" smtClean="0"/>
              <a:t>23/08/2021</a:t>
            </a:fld>
            <a:endParaRPr lang="en-GB"/>
          </a:p>
        </p:txBody>
      </p:sp>
      <p:sp>
        <p:nvSpPr>
          <p:cNvPr id="4" name="Footer Placeholder 3">
            <a:extLst>
              <a:ext uri="{FF2B5EF4-FFF2-40B4-BE49-F238E27FC236}">
                <a16:creationId xmlns:a16="http://schemas.microsoft.com/office/drawing/2014/main" id="{240E4E85-B003-4431-98DB-7C25371CD4CD}"/>
              </a:ext>
            </a:extLst>
          </p:cNvPr>
          <p:cNvSpPr>
            <a:spLocks noGrp="1"/>
          </p:cNvSpPr>
          <p:nvPr>
            <p:ph type="ftr" sz="quarter" idx="2"/>
          </p:nvPr>
        </p:nvSpPr>
        <p:spPr>
          <a:xfrm>
            <a:off x="0" y="9378824"/>
            <a:ext cx="2945659" cy="495426"/>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a:extLst>
              <a:ext uri="{FF2B5EF4-FFF2-40B4-BE49-F238E27FC236}">
                <a16:creationId xmlns:a16="http://schemas.microsoft.com/office/drawing/2014/main" id="{9AD05F93-68D7-4354-B336-3E765461B34F}"/>
              </a:ext>
            </a:extLst>
          </p:cNvPr>
          <p:cNvSpPr>
            <a:spLocks noGrp="1"/>
          </p:cNvSpPr>
          <p:nvPr>
            <p:ph type="sldNum" sz="quarter" idx="3"/>
          </p:nvPr>
        </p:nvSpPr>
        <p:spPr>
          <a:xfrm>
            <a:off x="3850443" y="9378824"/>
            <a:ext cx="2945659" cy="495426"/>
          </a:xfrm>
          <a:prstGeom prst="rect">
            <a:avLst/>
          </a:prstGeom>
        </p:spPr>
        <p:txBody>
          <a:bodyPr vert="horz" lIns="91440" tIns="45720" rIns="91440" bIns="45720" rtlCol="0" anchor="b"/>
          <a:lstStyle>
            <a:lvl1pPr algn="r">
              <a:defRPr sz="1200"/>
            </a:lvl1pPr>
          </a:lstStyle>
          <a:p>
            <a:fld id="{49D87428-EF6C-4AD7-AB3D-C03654BDE7F7}" type="slidenum">
              <a:rPr lang="en-GB" smtClean="0"/>
              <a:t>‹#›</a:t>
            </a:fld>
            <a:endParaRPr lang="en-GB"/>
          </a:p>
        </p:txBody>
      </p:sp>
    </p:spTree>
    <p:extLst>
      <p:ext uri="{BB962C8B-B14F-4D97-AF65-F5344CB8AC3E}">
        <p14:creationId xmlns:p14="http://schemas.microsoft.com/office/powerpoint/2010/main" val="203915903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5427"/>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5427"/>
          </a:xfrm>
          <a:prstGeom prst="rect">
            <a:avLst/>
          </a:prstGeom>
        </p:spPr>
        <p:txBody>
          <a:bodyPr vert="horz" lIns="91440" tIns="45720" rIns="91440" bIns="45720" rtlCol="0"/>
          <a:lstStyle>
            <a:lvl1pPr algn="r">
              <a:defRPr sz="1200"/>
            </a:lvl1pPr>
          </a:lstStyle>
          <a:p>
            <a:fld id="{7745F153-C1B8-4F06-8D7C-00C6DD9A22B5}" type="datetimeFigureOut">
              <a:rPr lang="en-GB" smtClean="0"/>
              <a:t>23/08/2021</a:t>
            </a:fld>
            <a:endParaRPr lang="en-GB"/>
          </a:p>
        </p:txBody>
      </p:sp>
      <p:sp>
        <p:nvSpPr>
          <p:cNvPr id="4" name="Slide Image Placeholder 3"/>
          <p:cNvSpPr>
            <a:spLocks noGrp="1" noRot="1" noChangeAspect="1"/>
          </p:cNvSpPr>
          <p:nvPr>
            <p:ph type="sldImg" idx="2"/>
          </p:nvPr>
        </p:nvSpPr>
        <p:spPr>
          <a:xfrm>
            <a:off x="436563" y="1233488"/>
            <a:ext cx="5924550" cy="333375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51983"/>
            <a:ext cx="5438140" cy="3887986"/>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378824"/>
            <a:ext cx="2945659" cy="495426"/>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378824"/>
            <a:ext cx="2945659" cy="495426"/>
          </a:xfrm>
          <a:prstGeom prst="rect">
            <a:avLst/>
          </a:prstGeom>
        </p:spPr>
        <p:txBody>
          <a:bodyPr vert="horz" lIns="91440" tIns="45720" rIns="91440" bIns="45720" rtlCol="0" anchor="b"/>
          <a:lstStyle>
            <a:lvl1pPr algn="r">
              <a:defRPr sz="1200"/>
            </a:lvl1pPr>
          </a:lstStyle>
          <a:p>
            <a:fld id="{817157CC-356A-4DBC-A6DA-7CF96171D205}" type="slidenum">
              <a:rPr lang="en-GB" smtClean="0"/>
              <a:t>‹#›</a:t>
            </a:fld>
            <a:endParaRPr lang="en-GB"/>
          </a:p>
        </p:txBody>
      </p:sp>
    </p:spTree>
    <p:extLst>
      <p:ext uri="{BB962C8B-B14F-4D97-AF65-F5344CB8AC3E}">
        <p14:creationId xmlns:p14="http://schemas.microsoft.com/office/powerpoint/2010/main" val="18773848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817157CC-356A-4DBC-A6DA-7CF96171D205}" type="slidenum">
              <a:rPr lang="en-GB" smtClean="0"/>
              <a:t>1</a:t>
            </a:fld>
            <a:endParaRPr lang="en-GB"/>
          </a:p>
        </p:txBody>
      </p:sp>
    </p:spTree>
    <p:extLst>
      <p:ext uri="{BB962C8B-B14F-4D97-AF65-F5344CB8AC3E}">
        <p14:creationId xmlns:p14="http://schemas.microsoft.com/office/powerpoint/2010/main" val="59317565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FE6D1F-C209-4638-88E5-52B745A794D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70A1B991-D8DC-4373-B96F-4386D34B682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5" name="Footer Placeholder 4">
            <a:extLst>
              <a:ext uri="{FF2B5EF4-FFF2-40B4-BE49-F238E27FC236}">
                <a16:creationId xmlns:a16="http://schemas.microsoft.com/office/drawing/2014/main" id="{3F1D4DBE-2C69-4925-9A48-5CAF11CCD38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0224AD9-4143-493B-B1C9-7E37640FF8AB}"/>
              </a:ext>
            </a:extLst>
          </p:cNvPr>
          <p:cNvSpPr>
            <a:spLocks noGrp="1"/>
          </p:cNvSpPr>
          <p:nvPr>
            <p:ph type="sldNum" sz="quarter" idx="12"/>
          </p:nvPr>
        </p:nvSpPr>
        <p:spPr/>
        <p:txBody>
          <a:bodyPr/>
          <a:lstStyle/>
          <a:p>
            <a:fld id="{E77C0A68-E5B0-474C-BE96-DD86F5F4E3A4}" type="slidenum">
              <a:rPr lang="en-GB" smtClean="0"/>
              <a:t>‹#›</a:t>
            </a:fld>
            <a:endParaRPr lang="en-GB"/>
          </a:p>
        </p:txBody>
      </p:sp>
      <p:pic>
        <p:nvPicPr>
          <p:cNvPr id="8" name="Picture 7">
            <a:extLst>
              <a:ext uri="{FF2B5EF4-FFF2-40B4-BE49-F238E27FC236}">
                <a16:creationId xmlns:a16="http://schemas.microsoft.com/office/drawing/2014/main" id="{589A97F8-C730-4E3B-9CF5-553AE5B67655}"/>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10751" y="5301343"/>
            <a:ext cx="1292018" cy="1214087"/>
          </a:xfrm>
          <a:prstGeom prst="rect">
            <a:avLst/>
          </a:prstGeom>
        </p:spPr>
      </p:pic>
      <p:sp>
        <p:nvSpPr>
          <p:cNvPr id="9" name="Rectangle 8">
            <a:extLst>
              <a:ext uri="{FF2B5EF4-FFF2-40B4-BE49-F238E27FC236}">
                <a16:creationId xmlns:a16="http://schemas.microsoft.com/office/drawing/2014/main" id="{B9C69BEE-A0B8-4760-9632-9B11612F12A3}"/>
              </a:ext>
            </a:extLst>
          </p:cNvPr>
          <p:cNvSpPr/>
          <p:nvPr userDrawn="1"/>
        </p:nvSpPr>
        <p:spPr>
          <a:xfrm>
            <a:off x="3991" y="0"/>
            <a:ext cx="12192000" cy="118404"/>
          </a:xfrm>
          <a:prstGeom prst="rect">
            <a:avLst/>
          </a:prstGeom>
          <a:solidFill>
            <a:srgbClr val="E89D0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Rectangle 9">
            <a:extLst>
              <a:ext uri="{FF2B5EF4-FFF2-40B4-BE49-F238E27FC236}">
                <a16:creationId xmlns:a16="http://schemas.microsoft.com/office/drawing/2014/main" id="{C7FBCA7E-F9B3-4C29-BE76-62B363331E5E}"/>
              </a:ext>
            </a:extLst>
          </p:cNvPr>
          <p:cNvSpPr/>
          <p:nvPr userDrawn="1"/>
        </p:nvSpPr>
        <p:spPr>
          <a:xfrm>
            <a:off x="0" y="6765018"/>
            <a:ext cx="12192000" cy="118404"/>
          </a:xfrm>
          <a:prstGeom prst="rect">
            <a:avLst/>
          </a:prstGeom>
          <a:solidFill>
            <a:srgbClr val="4A5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5896193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9B5FC5-63CF-4455-8351-536E71ED72FB}"/>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D0F0B1D0-1157-4D60-9F0C-CABC57FE95CD}"/>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93CF214-3107-4E0C-B243-1C3F2B0B68AE}"/>
              </a:ext>
            </a:extLst>
          </p:cNvPr>
          <p:cNvSpPr>
            <a:spLocks noGrp="1"/>
          </p:cNvSpPr>
          <p:nvPr>
            <p:ph type="dt" sz="half" idx="10"/>
          </p:nvPr>
        </p:nvSpPr>
        <p:spPr/>
        <p:txBody>
          <a:bodyPr/>
          <a:lstStyle/>
          <a:p>
            <a:fld id="{9A4D1DB9-5C73-49FD-83E1-482631A3AA20}" type="datetimeFigureOut">
              <a:rPr lang="en-GB" smtClean="0"/>
              <a:t>23/08/2021</a:t>
            </a:fld>
            <a:endParaRPr lang="en-GB"/>
          </a:p>
        </p:txBody>
      </p:sp>
      <p:sp>
        <p:nvSpPr>
          <p:cNvPr id="5" name="Footer Placeholder 4">
            <a:extLst>
              <a:ext uri="{FF2B5EF4-FFF2-40B4-BE49-F238E27FC236}">
                <a16:creationId xmlns:a16="http://schemas.microsoft.com/office/drawing/2014/main" id="{09FB6FC0-C395-4E83-AAEA-315BC117F52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4BA6ABC-C7FB-4213-8BCA-FFDC2FD21B22}"/>
              </a:ext>
            </a:extLst>
          </p:cNvPr>
          <p:cNvSpPr>
            <a:spLocks noGrp="1"/>
          </p:cNvSpPr>
          <p:nvPr>
            <p:ph type="sldNum" sz="quarter" idx="12"/>
          </p:nvPr>
        </p:nvSpPr>
        <p:spPr/>
        <p:txBody>
          <a:bodyPr/>
          <a:lstStyle/>
          <a:p>
            <a:fld id="{E77C0A68-E5B0-474C-BE96-DD86F5F4E3A4}" type="slidenum">
              <a:rPr lang="en-GB" smtClean="0"/>
              <a:t>‹#›</a:t>
            </a:fld>
            <a:endParaRPr lang="en-GB"/>
          </a:p>
        </p:txBody>
      </p:sp>
    </p:spTree>
    <p:extLst>
      <p:ext uri="{BB962C8B-B14F-4D97-AF65-F5344CB8AC3E}">
        <p14:creationId xmlns:p14="http://schemas.microsoft.com/office/powerpoint/2010/main" val="15977350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B25F14E-0816-4E32-9BBD-A60C170CB31A}"/>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AA52C4AE-A825-446A-8938-72602420953C}"/>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CD36FCC-77BC-401B-B829-76BDDB23B197}"/>
              </a:ext>
            </a:extLst>
          </p:cNvPr>
          <p:cNvSpPr>
            <a:spLocks noGrp="1"/>
          </p:cNvSpPr>
          <p:nvPr>
            <p:ph type="dt" sz="half" idx="10"/>
          </p:nvPr>
        </p:nvSpPr>
        <p:spPr/>
        <p:txBody>
          <a:bodyPr/>
          <a:lstStyle/>
          <a:p>
            <a:fld id="{9A4D1DB9-5C73-49FD-83E1-482631A3AA20}" type="datetimeFigureOut">
              <a:rPr lang="en-GB" smtClean="0"/>
              <a:t>23/08/2021</a:t>
            </a:fld>
            <a:endParaRPr lang="en-GB"/>
          </a:p>
        </p:txBody>
      </p:sp>
      <p:sp>
        <p:nvSpPr>
          <p:cNvPr id="5" name="Footer Placeholder 4">
            <a:extLst>
              <a:ext uri="{FF2B5EF4-FFF2-40B4-BE49-F238E27FC236}">
                <a16:creationId xmlns:a16="http://schemas.microsoft.com/office/drawing/2014/main" id="{8DCB72B8-6453-48CF-AD41-93631503201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578DAAD-B501-4F88-9447-8B0480BE48A4}"/>
              </a:ext>
            </a:extLst>
          </p:cNvPr>
          <p:cNvSpPr>
            <a:spLocks noGrp="1"/>
          </p:cNvSpPr>
          <p:nvPr>
            <p:ph type="sldNum" sz="quarter" idx="12"/>
          </p:nvPr>
        </p:nvSpPr>
        <p:spPr/>
        <p:txBody>
          <a:bodyPr/>
          <a:lstStyle/>
          <a:p>
            <a:fld id="{E77C0A68-E5B0-474C-BE96-DD86F5F4E3A4}" type="slidenum">
              <a:rPr lang="en-GB" smtClean="0"/>
              <a:t>‹#›</a:t>
            </a:fld>
            <a:endParaRPr lang="en-GB"/>
          </a:p>
        </p:txBody>
      </p:sp>
    </p:spTree>
    <p:extLst>
      <p:ext uri="{BB962C8B-B14F-4D97-AF65-F5344CB8AC3E}">
        <p14:creationId xmlns:p14="http://schemas.microsoft.com/office/powerpoint/2010/main" val="35442718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2537DE-07DF-4148-A269-1D7D849ACF42}"/>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775B592C-E7C8-472B-AE8F-0CF903C7608D}"/>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5186979-D408-488C-82D2-908C01A15179}"/>
              </a:ext>
            </a:extLst>
          </p:cNvPr>
          <p:cNvSpPr>
            <a:spLocks noGrp="1"/>
          </p:cNvSpPr>
          <p:nvPr>
            <p:ph type="dt" sz="half" idx="10"/>
          </p:nvPr>
        </p:nvSpPr>
        <p:spPr/>
        <p:txBody>
          <a:bodyPr/>
          <a:lstStyle/>
          <a:p>
            <a:fld id="{9A4D1DB9-5C73-49FD-83E1-482631A3AA20}" type="datetimeFigureOut">
              <a:rPr lang="en-GB" smtClean="0"/>
              <a:t>23/08/2021</a:t>
            </a:fld>
            <a:endParaRPr lang="en-GB"/>
          </a:p>
        </p:txBody>
      </p:sp>
      <p:sp>
        <p:nvSpPr>
          <p:cNvPr id="5" name="Footer Placeholder 4">
            <a:extLst>
              <a:ext uri="{FF2B5EF4-FFF2-40B4-BE49-F238E27FC236}">
                <a16:creationId xmlns:a16="http://schemas.microsoft.com/office/drawing/2014/main" id="{129EA76D-4EB0-410A-B16D-7DBB4404399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245DFF5-DE7E-4647-AF9B-80DD342155D4}"/>
              </a:ext>
            </a:extLst>
          </p:cNvPr>
          <p:cNvSpPr>
            <a:spLocks noGrp="1"/>
          </p:cNvSpPr>
          <p:nvPr>
            <p:ph type="sldNum" sz="quarter" idx="12"/>
          </p:nvPr>
        </p:nvSpPr>
        <p:spPr/>
        <p:txBody>
          <a:bodyPr/>
          <a:lstStyle/>
          <a:p>
            <a:fld id="{E77C0A68-E5B0-474C-BE96-DD86F5F4E3A4}" type="slidenum">
              <a:rPr lang="en-GB" smtClean="0"/>
              <a:t>‹#›</a:t>
            </a:fld>
            <a:endParaRPr lang="en-GB"/>
          </a:p>
        </p:txBody>
      </p:sp>
    </p:spTree>
    <p:extLst>
      <p:ext uri="{BB962C8B-B14F-4D97-AF65-F5344CB8AC3E}">
        <p14:creationId xmlns:p14="http://schemas.microsoft.com/office/powerpoint/2010/main" val="9284025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82EA61-7713-4AB0-A1A9-621AE30EA93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FFB23A2A-AA85-4776-AE77-E70D2FA9997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856315D1-B710-401C-A9D4-BDB28534125E}"/>
              </a:ext>
            </a:extLst>
          </p:cNvPr>
          <p:cNvSpPr>
            <a:spLocks noGrp="1"/>
          </p:cNvSpPr>
          <p:nvPr>
            <p:ph type="dt" sz="half" idx="10"/>
          </p:nvPr>
        </p:nvSpPr>
        <p:spPr/>
        <p:txBody>
          <a:bodyPr/>
          <a:lstStyle/>
          <a:p>
            <a:fld id="{9A4D1DB9-5C73-49FD-83E1-482631A3AA20}" type="datetimeFigureOut">
              <a:rPr lang="en-GB" smtClean="0"/>
              <a:t>23/08/2021</a:t>
            </a:fld>
            <a:endParaRPr lang="en-GB"/>
          </a:p>
        </p:txBody>
      </p:sp>
      <p:sp>
        <p:nvSpPr>
          <p:cNvPr id="5" name="Footer Placeholder 4">
            <a:extLst>
              <a:ext uri="{FF2B5EF4-FFF2-40B4-BE49-F238E27FC236}">
                <a16:creationId xmlns:a16="http://schemas.microsoft.com/office/drawing/2014/main" id="{228C609C-65D8-4722-8BBE-CADDDE4D495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D3CDC93-1C4A-45D4-A460-BD71C33ADE8F}"/>
              </a:ext>
            </a:extLst>
          </p:cNvPr>
          <p:cNvSpPr>
            <a:spLocks noGrp="1"/>
          </p:cNvSpPr>
          <p:nvPr>
            <p:ph type="sldNum" sz="quarter" idx="12"/>
          </p:nvPr>
        </p:nvSpPr>
        <p:spPr/>
        <p:txBody>
          <a:bodyPr/>
          <a:lstStyle/>
          <a:p>
            <a:fld id="{E77C0A68-E5B0-474C-BE96-DD86F5F4E3A4}" type="slidenum">
              <a:rPr lang="en-GB" smtClean="0"/>
              <a:t>‹#›</a:t>
            </a:fld>
            <a:endParaRPr lang="en-GB"/>
          </a:p>
        </p:txBody>
      </p:sp>
    </p:spTree>
    <p:extLst>
      <p:ext uri="{BB962C8B-B14F-4D97-AF65-F5344CB8AC3E}">
        <p14:creationId xmlns:p14="http://schemas.microsoft.com/office/powerpoint/2010/main" val="847087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3EBBC3-12E7-41BD-939F-22B19BB12AB0}"/>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A7D4AB42-2CA4-4518-874F-867B692872C6}"/>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94E92B27-D9E7-49D5-A2DC-55A9EF16557A}"/>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A583AAF8-51EC-435D-95E1-FC50C915E397}"/>
              </a:ext>
            </a:extLst>
          </p:cNvPr>
          <p:cNvSpPr>
            <a:spLocks noGrp="1"/>
          </p:cNvSpPr>
          <p:nvPr>
            <p:ph type="dt" sz="half" idx="10"/>
          </p:nvPr>
        </p:nvSpPr>
        <p:spPr/>
        <p:txBody>
          <a:bodyPr/>
          <a:lstStyle/>
          <a:p>
            <a:fld id="{9A4D1DB9-5C73-49FD-83E1-482631A3AA20}" type="datetimeFigureOut">
              <a:rPr lang="en-GB" smtClean="0"/>
              <a:t>23/08/2021</a:t>
            </a:fld>
            <a:endParaRPr lang="en-GB"/>
          </a:p>
        </p:txBody>
      </p:sp>
      <p:sp>
        <p:nvSpPr>
          <p:cNvPr id="6" name="Footer Placeholder 5">
            <a:extLst>
              <a:ext uri="{FF2B5EF4-FFF2-40B4-BE49-F238E27FC236}">
                <a16:creationId xmlns:a16="http://schemas.microsoft.com/office/drawing/2014/main" id="{FD9FCA60-1181-474C-BB56-4604EB033899}"/>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140FDE2B-1513-4A89-B0C4-AF8BC53043C9}"/>
              </a:ext>
            </a:extLst>
          </p:cNvPr>
          <p:cNvSpPr>
            <a:spLocks noGrp="1"/>
          </p:cNvSpPr>
          <p:nvPr>
            <p:ph type="sldNum" sz="quarter" idx="12"/>
          </p:nvPr>
        </p:nvSpPr>
        <p:spPr/>
        <p:txBody>
          <a:bodyPr/>
          <a:lstStyle/>
          <a:p>
            <a:fld id="{E77C0A68-E5B0-474C-BE96-DD86F5F4E3A4}" type="slidenum">
              <a:rPr lang="en-GB" smtClean="0"/>
              <a:t>‹#›</a:t>
            </a:fld>
            <a:endParaRPr lang="en-GB"/>
          </a:p>
        </p:txBody>
      </p:sp>
    </p:spTree>
    <p:extLst>
      <p:ext uri="{BB962C8B-B14F-4D97-AF65-F5344CB8AC3E}">
        <p14:creationId xmlns:p14="http://schemas.microsoft.com/office/powerpoint/2010/main" val="2453340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0334FB-F72B-4097-AF25-91A213EF78A7}"/>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9DF0295E-B7A3-4F57-9300-D8C54271D88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2E6B7852-57BD-463E-A457-58B2A9EF4213}"/>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C8B4DCE7-F1F1-47CD-8C4D-568ED693431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BC08E2E9-3FAA-47EA-ACBD-C9B427D6BF47}"/>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D6E24A61-1B3E-40C3-B84C-EBD04A0082BA}"/>
              </a:ext>
            </a:extLst>
          </p:cNvPr>
          <p:cNvSpPr>
            <a:spLocks noGrp="1"/>
          </p:cNvSpPr>
          <p:nvPr>
            <p:ph type="dt" sz="half" idx="10"/>
          </p:nvPr>
        </p:nvSpPr>
        <p:spPr/>
        <p:txBody>
          <a:bodyPr/>
          <a:lstStyle/>
          <a:p>
            <a:fld id="{9A4D1DB9-5C73-49FD-83E1-482631A3AA20}" type="datetimeFigureOut">
              <a:rPr lang="en-GB" smtClean="0"/>
              <a:t>23/08/2021</a:t>
            </a:fld>
            <a:endParaRPr lang="en-GB"/>
          </a:p>
        </p:txBody>
      </p:sp>
      <p:sp>
        <p:nvSpPr>
          <p:cNvPr id="8" name="Footer Placeholder 7">
            <a:extLst>
              <a:ext uri="{FF2B5EF4-FFF2-40B4-BE49-F238E27FC236}">
                <a16:creationId xmlns:a16="http://schemas.microsoft.com/office/drawing/2014/main" id="{B4E67CF3-1877-4625-B9A1-E60B6440C72D}"/>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F5308D46-971E-41C2-B7DC-44B9A24D142A}"/>
              </a:ext>
            </a:extLst>
          </p:cNvPr>
          <p:cNvSpPr>
            <a:spLocks noGrp="1"/>
          </p:cNvSpPr>
          <p:nvPr>
            <p:ph type="sldNum" sz="quarter" idx="12"/>
          </p:nvPr>
        </p:nvSpPr>
        <p:spPr/>
        <p:txBody>
          <a:bodyPr/>
          <a:lstStyle/>
          <a:p>
            <a:fld id="{E77C0A68-E5B0-474C-BE96-DD86F5F4E3A4}" type="slidenum">
              <a:rPr lang="en-GB" smtClean="0"/>
              <a:t>‹#›</a:t>
            </a:fld>
            <a:endParaRPr lang="en-GB"/>
          </a:p>
        </p:txBody>
      </p:sp>
    </p:spTree>
    <p:extLst>
      <p:ext uri="{BB962C8B-B14F-4D97-AF65-F5344CB8AC3E}">
        <p14:creationId xmlns:p14="http://schemas.microsoft.com/office/powerpoint/2010/main" val="22056761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C095B4-03E5-43CB-9658-A57F74E75673}"/>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9243B843-C189-4DF7-9CED-7257F0C213F9}"/>
              </a:ext>
            </a:extLst>
          </p:cNvPr>
          <p:cNvSpPr>
            <a:spLocks noGrp="1"/>
          </p:cNvSpPr>
          <p:nvPr>
            <p:ph type="dt" sz="half" idx="10"/>
          </p:nvPr>
        </p:nvSpPr>
        <p:spPr/>
        <p:txBody>
          <a:bodyPr/>
          <a:lstStyle/>
          <a:p>
            <a:fld id="{9A4D1DB9-5C73-49FD-83E1-482631A3AA20}" type="datetimeFigureOut">
              <a:rPr lang="en-GB" smtClean="0"/>
              <a:t>23/08/2021</a:t>
            </a:fld>
            <a:endParaRPr lang="en-GB"/>
          </a:p>
        </p:txBody>
      </p:sp>
      <p:sp>
        <p:nvSpPr>
          <p:cNvPr id="4" name="Footer Placeholder 3">
            <a:extLst>
              <a:ext uri="{FF2B5EF4-FFF2-40B4-BE49-F238E27FC236}">
                <a16:creationId xmlns:a16="http://schemas.microsoft.com/office/drawing/2014/main" id="{D9F5CA79-47D2-4444-8FFF-85529BC1E582}"/>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4CC87E49-1B74-4757-9904-E491E49BD8BB}"/>
              </a:ext>
            </a:extLst>
          </p:cNvPr>
          <p:cNvSpPr>
            <a:spLocks noGrp="1"/>
          </p:cNvSpPr>
          <p:nvPr>
            <p:ph type="sldNum" sz="quarter" idx="12"/>
          </p:nvPr>
        </p:nvSpPr>
        <p:spPr/>
        <p:txBody>
          <a:bodyPr/>
          <a:lstStyle/>
          <a:p>
            <a:fld id="{E77C0A68-E5B0-474C-BE96-DD86F5F4E3A4}" type="slidenum">
              <a:rPr lang="en-GB" smtClean="0"/>
              <a:t>‹#›</a:t>
            </a:fld>
            <a:endParaRPr lang="en-GB"/>
          </a:p>
        </p:txBody>
      </p:sp>
    </p:spTree>
    <p:extLst>
      <p:ext uri="{BB962C8B-B14F-4D97-AF65-F5344CB8AC3E}">
        <p14:creationId xmlns:p14="http://schemas.microsoft.com/office/powerpoint/2010/main" val="25935243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7FF864A-F5FE-43E9-A0C8-E706CC96DD3B}"/>
              </a:ext>
            </a:extLst>
          </p:cNvPr>
          <p:cNvSpPr>
            <a:spLocks noGrp="1"/>
          </p:cNvSpPr>
          <p:nvPr>
            <p:ph type="dt" sz="half" idx="10"/>
          </p:nvPr>
        </p:nvSpPr>
        <p:spPr/>
        <p:txBody>
          <a:bodyPr/>
          <a:lstStyle/>
          <a:p>
            <a:fld id="{9A4D1DB9-5C73-49FD-83E1-482631A3AA20}" type="datetimeFigureOut">
              <a:rPr lang="en-GB" smtClean="0"/>
              <a:t>23/08/2021</a:t>
            </a:fld>
            <a:endParaRPr lang="en-GB"/>
          </a:p>
        </p:txBody>
      </p:sp>
      <p:sp>
        <p:nvSpPr>
          <p:cNvPr id="3" name="Footer Placeholder 2">
            <a:extLst>
              <a:ext uri="{FF2B5EF4-FFF2-40B4-BE49-F238E27FC236}">
                <a16:creationId xmlns:a16="http://schemas.microsoft.com/office/drawing/2014/main" id="{82A74727-DE52-4CFD-8126-9EA4CADE501C}"/>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5CF2DDAF-D7AD-430F-A628-84BFA91D4749}"/>
              </a:ext>
            </a:extLst>
          </p:cNvPr>
          <p:cNvSpPr>
            <a:spLocks noGrp="1"/>
          </p:cNvSpPr>
          <p:nvPr>
            <p:ph type="sldNum" sz="quarter" idx="12"/>
          </p:nvPr>
        </p:nvSpPr>
        <p:spPr/>
        <p:txBody>
          <a:bodyPr/>
          <a:lstStyle/>
          <a:p>
            <a:fld id="{E77C0A68-E5B0-474C-BE96-DD86F5F4E3A4}" type="slidenum">
              <a:rPr lang="en-GB" smtClean="0"/>
              <a:t>‹#›</a:t>
            </a:fld>
            <a:endParaRPr lang="en-GB"/>
          </a:p>
        </p:txBody>
      </p:sp>
    </p:spTree>
    <p:extLst>
      <p:ext uri="{BB962C8B-B14F-4D97-AF65-F5344CB8AC3E}">
        <p14:creationId xmlns:p14="http://schemas.microsoft.com/office/powerpoint/2010/main" val="28410161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D6020C-3B9E-4B5E-BA34-0D73E1ECC53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0CEA29E1-129C-4041-B52F-9D50310F6AE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D3BFDE52-DEB1-4C9E-B4A2-7CF4A90D213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37A43F1F-FADC-49CB-A51B-EA4DEF3D5992}"/>
              </a:ext>
            </a:extLst>
          </p:cNvPr>
          <p:cNvSpPr>
            <a:spLocks noGrp="1"/>
          </p:cNvSpPr>
          <p:nvPr>
            <p:ph type="dt" sz="half" idx="10"/>
          </p:nvPr>
        </p:nvSpPr>
        <p:spPr/>
        <p:txBody>
          <a:bodyPr/>
          <a:lstStyle/>
          <a:p>
            <a:fld id="{9A4D1DB9-5C73-49FD-83E1-482631A3AA20}" type="datetimeFigureOut">
              <a:rPr lang="en-GB" smtClean="0"/>
              <a:t>23/08/2021</a:t>
            </a:fld>
            <a:endParaRPr lang="en-GB"/>
          </a:p>
        </p:txBody>
      </p:sp>
      <p:sp>
        <p:nvSpPr>
          <p:cNvPr id="6" name="Footer Placeholder 5">
            <a:extLst>
              <a:ext uri="{FF2B5EF4-FFF2-40B4-BE49-F238E27FC236}">
                <a16:creationId xmlns:a16="http://schemas.microsoft.com/office/drawing/2014/main" id="{00C1878E-3B37-4BA3-B35F-AA3048548A9D}"/>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D82EF0DF-3702-4F02-9113-92CD6D447717}"/>
              </a:ext>
            </a:extLst>
          </p:cNvPr>
          <p:cNvSpPr>
            <a:spLocks noGrp="1"/>
          </p:cNvSpPr>
          <p:nvPr>
            <p:ph type="sldNum" sz="quarter" idx="12"/>
          </p:nvPr>
        </p:nvSpPr>
        <p:spPr/>
        <p:txBody>
          <a:bodyPr/>
          <a:lstStyle/>
          <a:p>
            <a:fld id="{E77C0A68-E5B0-474C-BE96-DD86F5F4E3A4}" type="slidenum">
              <a:rPr lang="en-GB" smtClean="0"/>
              <a:t>‹#›</a:t>
            </a:fld>
            <a:endParaRPr lang="en-GB"/>
          </a:p>
        </p:txBody>
      </p:sp>
    </p:spTree>
    <p:extLst>
      <p:ext uri="{BB962C8B-B14F-4D97-AF65-F5344CB8AC3E}">
        <p14:creationId xmlns:p14="http://schemas.microsoft.com/office/powerpoint/2010/main" val="15523194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D04558-6341-404C-9694-D7B1F7EED5F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F2264A9F-DD41-49E4-BAF3-8D35E64695E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A0C54274-F4A9-4C1C-868C-935A2C65B9D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2E7D11E8-A3C8-471B-9FD2-3DC9FAC86575}"/>
              </a:ext>
            </a:extLst>
          </p:cNvPr>
          <p:cNvSpPr>
            <a:spLocks noGrp="1"/>
          </p:cNvSpPr>
          <p:nvPr>
            <p:ph type="dt" sz="half" idx="10"/>
          </p:nvPr>
        </p:nvSpPr>
        <p:spPr/>
        <p:txBody>
          <a:bodyPr/>
          <a:lstStyle/>
          <a:p>
            <a:fld id="{9A4D1DB9-5C73-49FD-83E1-482631A3AA20}" type="datetimeFigureOut">
              <a:rPr lang="en-GB" smtClean="0"/>
              <a:t>23/08/2021</a:t>
            </a:fld>
            <a:endParaRPr lang="en-GB"/>
          </a:p>
        </p:txBody>
      </p:sp>
      <p:sp>
        <p:nvSpPr>
          <p:cNvPr id="6" name="Footer Placeholder 5">
            <a:extLst>
              <a:ext uri="{FF2B5EF4-FFF2-40B4-BE49-F238E27FC236}">
                <a16:creationId xmlns:a16="http://schemas.microsoft.com/office/drawing/2014/main" id="{07756913-0B36-4D8D-AE56-9F3C44B8E469}"/>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34000938-E6BE-4A98-8968-2BA6E1DDA1B9}"/>
              </a:ext>
            </a:extLst>
          </p:cNvPr>
          <p:cNvSpPr>
            <a:spLocks noGrp="1"/>
          </p:cNvSpPr>
          <p:nvPr>
            <p:ph type="sldNum" sz="quarter" idx="12"/>
          </p:nvPr>
        </p:nvSpPr>
        <p:spPr/>
        <p:txBody>
          <a:bodyPr/>
          <a:lstStyle/>
          <a:p>
            <a:fld id="{E77C0A68-E5B0-474C-BE96-DD86F5F4E3A4}" type="slidenum">
              <a:rPr lang="en-GB" smtClean="0"/>
              <a:t>‹#›</a:t>
            </a:fld>
            <a:endParaRPr lang="en-GB"/>
          </a:p>
        </p:txBody>
      </p:sp>
    </p:spTree>
    <p:extLst>
      <p:ext uri="{BB962C8B-B14F-4D97-AF65-F5344CB8AC3E}">
        <p14:creationId xmlns:p14="http://schemas.microsoft.com/office/powerpoint/2010/main" val="24331411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E69BD4F-DAF7-4D47-A102-C8DE31457CE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4EB94BA1-ED6D-4280-9255-43B6BA99820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096976C-EB61-40B5-BACD-7C1C3EAD9E7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A4D1DB9-5C73-49FD-83E1-482631A3AA20}" type="datetimeFigureOut">
              <a:rPr lang="en-GB" smtClean="0"/>
              <a:t>23/08/2021</a:t>
            </a:fld>
            <a:endParaRPr lang="en-GB"/>
          </a:p>
        </p:txBody>
      </p:sp>
      <p:sp>
        <p:nvSpPr>
          <p:cNvPr id="5" name="Footer Placeholder 4">
            <a:extLst>
              <a:ext uri="{FF2B5EF4-FFF2-40B4-BE49-F238E27FC236}">
                <a16:creationId xmlns:a16="http://schemas.microsoft.com/office/drawing/2014/main" id="{C312183D-4C37-4536-9E59-F421BA87FB7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8E988D3F-AA89-4EE9-A890-7774A4BD16D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77C0A68-E5B0-474C-BE96-DD86F5F4E3A4}" type="slidenum">
              <a:rPr lang="en-GB" smtClean="0"/>
              <a:t>‹#›</a:t>
            </a:fld>
            <a:endParaRPr lang="en-GB"/>
          </a:p>
        </p:txBody>
      </p:sp>
    </p:spTree>
    <p:extLst>
      <p:ext uri="{BB962C8B-B14F-4D97-AF65-F5344CB8AC3E}">
        <p14:creationId xmlns:p14="http://schemas.microsoft.com/office/powerpoint/2010/main" val="29252420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5AA0E2EF-5E38-4F4C-8EA2-5FAC9C593F12}"/>
              </a:ext>
            </a:extLst>
          </p:cNvPr>
          <p:cNvSpPr txBox="1"/>
          <p:nvPr/>
        </p:nvSpPr>
        <p:spPr>
          <a:xfrm>
            <a:off x="0" y="486384"/>
            <a:ext cx="6370245" cy="4678316"/>
          </a:xfrm>
          <a:prstGeom prst="rect">
            <a:avLst/>
          </a:prstGeom>
          <a:noFill/>
        </p:spPr>
        <p:txBody>
          <a:bodyPr wrap="square" rtlCol="0">
            <a:spAutoFit/>
          </a:bodyPr>
          <a:lstStyle/>
          <a:p>
            <a:pPr algn="ctr">
              <a:lnSpc>
                <a:spcPct val="107000"/>
              </a:lnSpc>
              <a:spcAft>
                <a:spcPts val="800"/>
              </a:spcAft>
            </a:pPr>
            <a:r>
              <a:rPr lang="en-US" sz="3600" b="1" dirty="0">
                <a:latin typeface="Arial Black" panose="020B0A04020102020204" pitchFamily="34" charset="0"/>
                <a:cs typeface="Arial" panose="020B0604020202020204" pitchFamily="34" charset="0"/>
              </a:rPr>
              <a:t>Bridgend Farmhouse  survey community findings </a:t>
            </a:r>
          </a:p>
          <a:p>
            <a:pPr algn="ctr">
              <a:lnSpc>
                <a:spcPct val="107000"/>
              </a:lnSpc>
              <a:spcAft>
                <a:spcPts val="800"/>
              </a:spcAft>
            </a:pPr>
            <a:endParaRPr lang="en-US" sz="3600" b="1" dirty="0">
              <a:latin typeface="Gill Sans MT" panose="020B0502020104020203" pitchFamily="34" charset="0"/>
              <a:cs typeface="Arial" panose="020B0604020202020204" pitchFamily="34" charset="0"/>
            </a:endParaRPr>
          </a:p>
          <a:p>
            <a:pPr algn="ctr">
              <a:lnSpc>
                <a:spcPct val="107000"/>
              </a:lnSpc>
              <a:spcAft>
                <a:spcPts val="800"/>
              </a:spcAft>
            </a:pPr>
            <a:endParaRPr lang="en-GB" sz="3600" dirty="0">
              <a:latin typeface="Gill Sans MT" panose="020B0502020104020203" pitchFamily="34" charset="0"/>
              <a:cs typeface="Arial" panose="020B0604020202020204" pitchFamily="34" charset="0"/>
            </a:endParaRPr>
          </a:p>
          <a:p>
            <a:pPr algn="ctr">
              <a:lnSpc>
                <a:spcPct val="107000"/>
              </a:lnSpc>
              <a:spcAft>
                <a:spcPts val="800"/>
              </a:spcAft>
            </a:pPr>
            <a:br>
              <a:rPr lang="en-GB" sz="3600" dirty="0">
                <a:latin typeface="Gill Sans MT" panose="020B0502020104020203" pitchFamily="34" charset="0"/>
                <a:cs typeface="Arial" panose="020B0604020202020204" pitchFamily="34" charset="0"/>
              </a:rPr>
            </a:br>
            <a:endParaRPr lang="en-GB" sz="3600" dirty="0">
              <a:solidFill>
                <a:srgbClr val="004687"/>
              </a:solidFill>
              <a:latin typeface="Gill Sans MT" panose="020B0502020104020203" pitchFamily="34" charset="0"/>
              <a:cs typeface="Arial" panose="020B0604020202020204" pitchFamily="34" charset="0"/>
            </a:endParaRP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179127" y="52987"/>
            <a:ext cx="4987637" cy="6089195"/>
          </a:xfrm>
          <a:prstGeom prst="rect">
            <a:avLst/>
          </a:prstGeom>
        </p:spPr>
      </p:pic>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53463" y="4926584"/>
            <a:ext cx="1123950" cy="1343025"/>
          </a:xfrm>
          <a:prstGeom prst="rect">
            <a:avLst/>
          </a:prstGeom>
        </p:spPr>
      </p:pic>
    </p:spTree>
    <p:extLst>
      <p:ext uri="{BB962C8B-B14F-4D97-AF65-F5344CB8AC3E}">
        <p14:creationId xmlns:p14="http://schemas.microsoft.com/office/powerpoint/2010/main" val="38140614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Arial Black" panose="020B0A04020102020204" pitchFamily="34" charset="0"/>
                <a:cs typeface="Arial" panose="020B0604020202020204" pitchFamily="34" charset="0"/>
              </a:rPr>
              <a:t>Bridgend Farmhouse</a:t>
            </a:r>
            <a:endParaRPr lang="en-GB" dirty="0">
              <a:latin typeface="Arial Black" panose="020B0A04020102020204" pitchFamily="34" charset="0"/>
              <a:cs typeface="Arial" panose="020B0604020202020204" pitchFamily="34" charset="0"/>
            </a:endParaRPr>
          </a:p>
        </p:txBody>
      </p:sp>
      <p:sp>
        <p:nvSpPr>
          <p:cNvPr id="3" name="Rectangle 2"/>
          <p:cNvSpPr/>
          <p:nvPr/>
        </p:nvSpPr>
        <p:spPr>
          <a:xfrm>
            <a:off x="1092739" y="1439693"/>
            <a:ext cx="10648545" cy="4537781"/>
          </a:xfrm>
          <a:prstGeom prst="rect">
            <a:avLst/>
          </a:prstGeom>
        </p:spPr>
        <p:txBody>
          <a:bodyPr wrap="square">
            <a:spAutoFit/>
          </a:bodyPr>
          <a:lstStyle/>
          <a:p>
            <a:pPr marL="342900" lvl="0" indent="-342900">
              <a:lnSpc>
                <a:spcPct val="107000"/>
              </a:lnSpc>
              <a:spcAft>
                <a:spcPts val="0"/>
              </a:spcAft>
              <a:buFont typeface="Symbol" panose="05050102010706020507" pitchFamily="18" charset="2"/>
              <a:buChar char=""/>
            </a:pPr>
            <a:r>
              <a:rPr lang="en-GB" dirty="0">
                <a:latin typeface="Calibri" panose="020F0502020204030204" pitchFamily="34" charset="0"/>
                <a:ea typeface="Calibri" panose="020F0502020204030204" pitchFamily="34" charset="0"/>
                <a:cs typeface="Times New Roman" panose="02020603050405020304" pitchFamily="18" charset="0"/>
              </a:rPr>
              <a:t>I'd love to take part in more activities and events when you get back to hosting them. Also being able to use your cafe more at weekends. Keep up the good work. </a:t>
            </a:r>
          </a:p>
          <a:p>
            <a:pPr marL="342900" lvl="0" indent="-342900">
              <a:lnSpc>
                <a:spcPct val="107000"/>
              </a:lnSpc>
              <a:spcAft>
                <a:spcPts val="0"/>
              </a:spcAft>
              <a:buFont typeface="Symbol" panose="05050102010706020507" pitchFamily="18" charset="2"/>
              <a:buChar char=""/>
            </a:pPr>
            <a:r>
              <a:rPr lang="en-GB" dirty="0">
                <a:latin typeface="Calibri" panose="020F0502020204030204" pitchFamily="34" charset="0"/>
                <a:ea typeface="Calibri" panose="020F0502020204030204" pitchFamily="34" charset="0"/>
                <a:cs typeface="Times New Roman" panose="02020603050405020304" pitchFamily="18" charset="0"/>
              </a:rPr>
              <a:t>Bridgend Farmhouse is fabulous</a:t>
            </a:r>
          </a:p>
          <a:p>
            <a:pPr marL="342900" lvl="0" indent="-342900">
              <a:lnSpc>
                <a:spcPct val="107000"/>
              </a:lnSpc>
              <a:spcAft>
                <a:spcPts val="0"/>
              </a:spcAft>
              <a:buFont typeface="Symbol" panose="05050102010706020507" pitchFamily="18" charset="2"/>
              <a:buChar char=""/>
            </a:pPr>
            <a:r>
              <a:rPr lang="en-GB" dirty="0">
                <a:latin typeface="Calibri" panose="020F0502020204030204" pitchFamily="34" charset="0"/>
                <a:ea typeface="Calibri" panose="020F0502020204030204" pitchFamily="34" charset="0"/>
                <a:cs typeface="Times New Roman" panose="02020603050405020304" pitchFamily="18" charset="0"/>
              </a:rPr>
              <a:t>Not really except still missing you all and really would like to come back and work with you again soon</a:t>
            </a:r>
          </a:p>
          <a:p>
            <a:pPr marL="342900" lvl="0" indent="-342900">
              <a:lnSpc>
                <a:spcPct val="107000"/>
              </a:lnSpc>
              <a:spcAft>
                <a:spcPts val="0"/>
              </a:spcAft>
              <a:buFont typeface="Symbol" panose="05050102010706020507" pitchFamily="18" charset="2"/>
              <a:buChar char=""/>
            </a:pPr>
            <a:r>
              <a:rPr lang="en-GB" dirty="0">
                <a:latin typeface="Calibri" panose="020F0502020204030204" pitchFamily="34" charset="0"/>
                <a:ea typeface="Calibri" panose="020F0502020204030204" pitchFamily="34" charset="0"/>
                <a:cs typeface="Times New Roman" panose="02020603050405020304" pitchFamily="18" charset="0"/>
              </a:rPr>
              <a:t>Although I had not heard about Bridgend Farmhouse I commend your efforts to improve life for the community.  Shall find out more.</a:t>
            </a:r>
          </a:p>
          <a:p>
            <a:pPr marL="342900" lvl="0" indent="-342900">
              <a:lnSpc>
                <a:spcPct val="107000"/>
              </a:lnSpc>
              <a:spcAft>
                <a:spcPts val="0"/>
              </a:spcAft>
              <a:buFont typeface="Symbol" panose="05050102010706020507" pitchFamily="18" charset="2"/>
              <a:buChar char=""/>
            </a:pPr>
            <a:r>
              <a:rPr lang="en-GB" dirty="0">
                <a:latin typeface="Calibri" panose="020F0502020204030204" pitchFamily="34" charset="0"/>
                <a:ea typeface="Calibri" panose="020F0502020204030204" pitchFamily="34" charset="0"/>
                <a:cs typeface="Times New Roman" panose="02020603050405020304" pitchFamily="18" charset="0"/>
              </a:rPr>
              <a:t>I think what you are doing is great.</a:t>
            </a:r>
          </a:p>
          <a:p>
            <a:pPr marL="342900" lvl="0" indent="-342900">
              <a:lnSpc>
                <a:spcPct val="107000"/>
              </a:lnSpc>
              <a:spcAft>
                <a:spcPts val="0"/>
              </a:spcAft>
              <a:buFont typeface="Symbol" panose="05050102010706020507" pitchFamily="18" charset="2"/>
              <a:buChar char=""/>
            </a:pPr>
            <a:r>
              <a:rPr lang="en-GB" dirty="0">
                <a:latin typeface="Calibri" panose="020F0502020204030204" pitchFamily="34" charset="0"/>
                <a:ea typeface="Calibri" panose="020F0502020204030204" pitchFamily="34" charset="0"/>
                <a:cs typeface="Times New Roman" panose="02020603050405020304" pitchFamily="18" charset="0"/>
              </a:rPr>
              <a:t>Keep up the good work!</a:t>
            </a:r>
          </a:p>
          <a:p>
            <a:pPr marL="342900" lvl="0" indent="-342900">
              <a:lnSpc>
                <a:spcPct val="107000"/>
              </a:lnSpc>
              <a:spcAft>
                <a:spcPts val="0"/>
              </a:spcAft>
              <a:buFont typeface="Symbol" panose="05050102010706020507" pitchFamily="18" charset="2"/>
              <a:buChar char=""/>
            </a:pPr>
            <a:r>
              <a:rPr lang="en-GB" dirty="0">
                <a:latin typeface="Calibri" panose="020F0502020204030204" pitchFamily="34" charset="0"/>
                <a:ea typeface="Calibri" panose="020F0502020204030204" pitchFamily="34" charset="0"/>
                <a:cs typeface="Times New Roman" panose="02020603050405020304" pitchFamily="18" charset="0"/>
              </a:rPr>
              <a:t>Well done, and thank you </a:t>
            </a:r>
          </a:p>
          <a:p>
            <a:pPr marL="342900" lvl="0" indent="-342900">
              <a:lnSpc>
                <a:spcPct val="107000"/>
              </a:lnSpc>
              <a:spcAft>
                <a:spcPts val="0"/>
              </a:spcAft>
              <a:buFont typeface="Symbol" panose="05050102010706020507" pitchFamily="18" charset="2"/>
              <a:buChar char=""/>
            </a:pPr>
            <a:r>
              <a:rPr lang="en-GB" dirty="0">
                <a:latin typeface="Calibri" panose="020F0502020204030204" pitchFamily="34" charset="0"/>
                <a:ea typeface="Calibri" panose="020F0502020204030204" pitchFamily="34" charset="0"/>
                <a:cs typeface="Times New Roman" panose="02020603050405020304" pitchFamily="18" charset="0"/>
              </a:rPr>
              <a:t>Always glad to hear from Bridgend Farmhouse </a:t>
            </a:r>
            <a:r>
              <a:rPr lang="en-GB" dirty="0">
                <a:latin typeface="Segoe UI Emoji" panose="020B0502040204020203" pitchFamily="34" charset="0"/>
                <a:ea typeface="Calibri" panose="020F0502020204030204" pitchFamily="34" charset="0"/>
                <a:cs typeface="Segoe UI Emoji" panose="020B0502040204020203" pitchFamily="34" charset="0"/>
              </a:rPr>
              <a:t>😊</a:t>
            </a:r>
            <a:endParaRPr lang="en-GB"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Symbol" panose="05050102010706020507" pitchFamily="18" charset="2"/>
              <a:buChar char=""/>
            </a:pPr>
            <a:r>
              <a:rPr lang="en-GB" dirty="0">
                <a:latin typeface="Calibri" panose="020F0502020204030204" pitchFamily="34" charset="0"/>
                <a:ea typeface="Calibri" panose="020F0502020204030204" pitchFamily="34" charset="0"/>
                <a:cs typeface="Times New Roman" panose="02020603050405020304" pitchFamily="18" charset="0"/>
              </a:rPr>
              <a:t>Thank you for all Bridgend do for the community</a:t>
            </a:r>
          </a:p>
          <a:p>
            <a:pPr marL="342900" lvl="0" indent="-342900">
              <a:lnSpc>
                <a:spcPct val="107000"/>
              </a:lnSpc>
              <a:spcAft>
                <a:spcPts val="0"/>
              </a:spcAft>
              <a:buFont typeface="Symbol" panose="05050102010706020507" pitchFamily="18" charset="2"/>
              <a:buChar char=""/>
            </a:pPr>
            <a:r>
              <a:rPr lang="en-GB" dirty="0">
                <a:latin typeface="Calibri" panose="020F0502020204030204" pitchFamily="34" charset="0"/>
                <a:ea typeface="Calibri" panose="020F0502020204030204" pitchFamily="34" charset="0"/>
                <a:cs typeface="Times New Roman" panose="02020603050405020304" pitchFamily="18" charset="0"/>
              </a:rPr>
              <a:t>I am so glad that we came to the farmhouse this October break and we will definitely look out for other activities that we could be a part of </a:t>
            </a:r>
          </a:p>
          <a:p>
            <a:pPr marL="285750" lvl="0" indent="-285750">
              <a:lnSpc>
                <a:spcPct val="107000"/>
              </a:lnSpc>
              <a:spcAft>
                <a:spcPts val="0"/>
              </a:spcAft>
              <a:buFont typeface="Arial" panose="020B0604020202020204" pitchFamily="34" charset="0"/>
              <a:buChar char="•"/>
            </a:pPr>
            <a:r>
              <a:rPr lang="en-GB" dirty="0">
                <a:latin typeface="Calibri" panose="020F0502020204030204" pitchFamily="34" charset="0"/>
                <a:ea typeface="Calibri" panose="020F0502020204030204" pitchFamily="34" charset="0"/>
                <a:cs typeface="Times New Roman" panose="02020603050405020304" pitchFamily="18" charset="0"/>
              </a:rPr>
              <a:t>Well done to you guys for actually caring about this area and trying to keep people involved and engaged </a:t>
            </a:r>
            <a:r>
              <a:rPr lang="en-GB" dirty="0"/>
              <a:t>Well done for the work you undertook during lock down it was tremendous</a:t>
            </a:r>
            <a:endParaRPr lang="en-GB" dirty="0">
              <a:latin typeface="Calibri" panose="020F0502020204030204" pitchFamily="34" charset="0"/>
              <a:ea typeface="Calibri" panose="020F0502020204030204" pitchFamily="34" charset="0"/>
              <a:cs typeface="Times New Roman" panose="02020603050405020304" pitchFamily="18"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20034" y="230897"/>
            <a:ext cx="1123950" cy="1343025"/>
          </a:xfrm>
          <a:prstGeom prst="rect">
            <a:avLst/>
          </a:prstGeom>
        </p:spPr>
      </p:pic>
    </p:spTree>
    <p:extLst>
      <p:ext uri="{BB962C8B-B14F-4D97-AF65-F5344CB8AC3E}">
        <p14:creationId xmlns:p14="http://schemas.microsoft.com/office/powerpoint/2010/main" val="25359225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Arial Black" panose="020B0A04020102020204" pitchFamily="34" charset="0"/>
                <a:cs typeface="Arial" panose="020B0604020202020204" pitchFamily="34" charset="0"/>
              </a:rPr>
              <a:t>Summary</a:t>
            </a:r>
            <a:endParaRPr lang="en-GB" b="1" dirty="0">
              <a:latin typeface="Arial Black" panose="020B0A04020102020204" pitchFamily="34" charset="0"/>
              <a:cs typeface="Arial" panose="020B0604020202020204" pitchFamily="34" charset="0"/>
            </a:endParaRPr>
          </a:p>
        </p:txBody>
      </p:sp>
      <p:sp>
        <p:nvSpPr>
          <p:cNvPr id="3" name="Rectangle 2"/>
          <p:cNvSpPr/>
          <p:nvPr/>
        </p:nvSpPr>
        <p:spPr>
          <a:xfrm>
            <a:off x="609600" y="1293092"/>
            <a:ext cx="10206181" cy="5632311"/>
          </a:xfrm>
          <a:prstGeom prst="rect">
            <a:avLst/>
          </a:prstGeom>
        </p:spPr>
        <p:txBody>
          <a:bodyPr wrap="square">
            <a:spAutoFit/>
          </a:bodyPr>
          <a:lstStyle/>
          <a:p>
            <a:pPr marL="342900" indent="-342900">
              <a:buFont typeface="Arial" panose="020B0604020202020204" pitchFamily="34" charset="0"/>
              <a:buChar char="•"/>
            </a:pPr>
            <a:r>
              <a:rPr lang="en-US" sz="2000" dirty="0"/>
              <a:t>Some sort of big publicity push is needed – rebrand as a community hub?</a:t>
            </a:r>
          </a:p>
          <a:p>
            <a:pPr marL="342900" indent="-342900">
              <a:buFont typeface="Arial" panose="020B0604020202020204" pitchFamily="34" charset="0"/>
              <a:buChar char="•"/>
            </a:pPr>
            <a:endParaRPr lang="en-US" sz="2000" dirty="0"/>
          </a:p>
          <a:p>
            <a:pPr marL="342900" indent="-342900">
              <a:buFont typeface="Arial" panose="020B0604020202020204" pitchFamily="34" charset="0"/>
              <a:buChar char="•"/>
            </a:pPr>
            <a:r>
              <a:rPr lang="en-US" sz="2000" dirty="0"/>
              <a:t>   </a:t>
            </a:r>
            <a:r>
              <a:rPr lang="en-US" sz="2000" b="1" dirty="0"/>
              <a:t>Targeting: Who are Bridgend -  for a specific community, or the entire community? What is Bridgend, who is it for and what are we trying to </a:t>
            </a:r>
            <a:r>
              <a:rPr lang="en-US" sz="2000" b="1" dirty="0" err="1"/>
              <a:t>to</a:t>
            </a:r>
            <a:r>
              <a:rPr lang="en-US" sz="2000" b="1" dirty="0"/>
              <a:t> achieve – to refocus and get into gear for when they do re-open.  Pick a few things to do really well and go from there</a:t>
            </a:r>
          </a:p>
          <a:p>
            <a:endParaRPr lang="en-US" sz="2000" dirty="0"/>
          </a:p>
          <a:p>
            <a:pPr marL="342900" indent="-342900">
              <a:buFont typeface="Arial" panose="020B0604020202020204" pitchFamily="34" charset="0"/>
              <a:buChar char="•"/>
            </a:pPr>
            <a:r>
              <a:rPr lang="en-US" sz="2000" dirty="0"/>
              <a:t>The café is a golden resource that isn’t being used as well as it could be . It could have set times and perhaps be manned by someone who is paid and who supports volunteers and vulnerable adults. </a:t>
            </a:r>
          </a:p>
          <a:p>
            <a:pPr marL="342900" indent="-342900">
              <a:buFont typeface="Arial" panose="020B0604020202020204" pitchFamily="34" charset="0"/>
              <a:buChar char="•"/>
            </a:pPr>
            <a:endParaRPr lang="en-US" sz="2000" dirty="0"/>
          </a:p>
          <a:p>
            <a:pPr marL="342900" indent="-342900">
              <a:buFont typeface="Arial" panose="020B0604020202020204" pitchFamily="34" charset="0"/>
              <a:buChar char="•"/>
            </a:pPr>
            <a:r>
              <a:rPr lang="en-US" sz="2000" dirty="0"/>
              <a:t>Social enterprise idea (there is a clear need for locally available healthy food): Produce something that is niche to Bridgend – e.g. flap jack – could have it in other venues and shops. There is lots of room in the catering kitchen – find a product to make – volunteers then always have something to do – that could be sold in the café and sent out to other places – a promotion –E.g. infused oils, flapjack. Volunteers could make, promote and run the business. This would be a longer term project that would build the </a:t>
            </a:r>
            <a:r>
              <a:rPr lang="en-US" sz="2000" dirty="0" err="1"/>
              <a:t>organisation</a:t>
            </a:r>
            <a:r>
              <a:rPr lang="en-US" sz="2000" dirty="0"/>
              <a:t> and help people develop new skills. Outreach</a:t>
            </a:r>
          </a:p>
          <a:p>
            <a:pPr marL="342900" indent="-342900">
              <a:buFont typeface="Arial" panose="020B0604020202020204" pitchFamily="34" charset="0"/>
              <a:buChar char="•"/>
            </a:pPr>
            <a:endParaRPr lang="en-US" sz="20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458450" y="347663"/>
            <a:ext cx="1123950" cy="1343025"/>
          </a:xfrm>
          <a:prstGeom prst="rect">
            <a:avLst/>
          </a:prstGeom>
        </p:spPr>
      </p:pic>
    </p:spTree>
    <p:extLst>
      <p:ext uri="{BB962C8B-B14F-4D97-AF65-F5344CB8AC3E}">
        <p14:creationId xmlns:p14="http://schemas.microsoft.com/office/powerpoint/2010/main" val="40656581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Arial Black" panose="020B0A04020102020204" pitchFamily="34" charset="0"/>
                <a:cs typeface="Arial" panose="020B0604020202020204" pitchFamily="34" charset="0"/>
              </a:rPr>
              <a:t>Summary</a:t>
            </a:r>
            <a:endParaRPr lang="en-GB" dirty="0">
              <a:latin typeface="Arial Black" panose="020B0A04020102020204" pitchFamily="34" charset="0"/>
              <a:cs typeface="Arial" panose="020B0604020202020204" pitchFamily="34" charset="0"/>
            </a:endParaRP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438534" y="254433"/>
            <a:ext cx="1123950" cy="1343025"/>
          </a:xfrm>
          <a:prstGeom prst="rect">
            <a:avLst/>
          </a:prstGeom>
        </p:spPr>
      </p:pic>
      <p:sp>
        <p:nvSpPr>
          <p:cNvPr id="4" name="Rectangle 3"/>
          <p:cNvSpPr/>
          <p:nvPr/>
        </p:nvSpPr>
        <p:spPr>
          <a:xfrm>
            <a:off x="729674" y="1394691"/>
            <a:ext cx="9910618" cy="4401205"/>
          </a:xfrm>
          <a:prstGeom prst="rect">
            <a:avLst/>
          </a:prstGeom>
        </p:spPr>
        <p:txBody>
          <a:bodyPr wrap="square">
            <a:spAutoFit/>
          </a:bodyPr>
          <a:lstStyle/>
          <a:p>
            <a:r>
              <a:rPr lang="en-US" sz="2000" dirty="0"/>
              <a:t>•We don’t have a farmers market– could have one where we have our own stall and others there too.</a:t>
            </a:r>
          </a:p>
          <a:p>
            <a:endParaRPr lang="en-US" sz="2000" dirty="0"/>
          </a:p>
          <a:p>
            <a:r>
              <a:rPr lang="en-US" sz="2000" dirty="0"/>
              <a:t> • A skills exchange directory </a:t>
            </a:r>
          </a:p>
          <a:p>
            <a:endParaRPr lang="en-US" sz="2000" dirty="0"/>
          </a:p>
          <a:p>
            <a:pPr marL="342900" indent="-342900">
              <a:buFont typeface="Arial" panose="020B0604020202020204" pitchFamily="34" charset="0"/>
              <a:buChar char="•"/>
            </a:pPr>
            <a:r>
              <a:rPr lang="en-US" sz="2000" dirty="0"/>
              <a:t>Address mental health and wellness – exercise, therapy, mindfulness, </a:t>
            </a:r>
            <a:r>
              <a:rPr lang="en-US" sz="2000" dirty="0" err="1"/>
              <a:t>arts,singing,nature</a:t>
            </a:r>
            <a:endParaRPr lang="en-US" sz="2000" dirty="0"/>
          </a:p>
          <a:p>
            <a:endParaRPr lang="en-US" sz="2000" dirty="0"/>
          </a:p>
          <a:p>
            <a:r>
              <a:rPr lang="en-US" sz="2000" dirty="0"/>
              <a:t>• List of volunteer activities that is accessible/regularly updated</a:t>
            </a:r>
          </a:p>
          <a:p>
            <a:endParaRPr lang="en-US" sz="2000" dirty="0"/>
          </a:p>
          <a:p>
            <a:r>
              <a:rPr lang="en-US" sz="2000" dirty="0"/>
              <a:t>• New mums group could be a good thing for BF – Inch has one but is a long way away </a:t>
            </a:r>
          </a:p>
          <a:p>
            <a:endParaRPr lang="en-US" sz="2000" dirty="0"/>
          </a:p>
          <a:p>
            <a:r>
              <a:rPr lang="en-US" sz="2000" dirty="0"/>
              <a:t>•More family activities to draw people in </a:t>
            </a:r>
          </a:p>
          <a:p>
            <a:r>
              <a:rPr lang="en-US" sz="2000" dirty="0"/>
              <a:t>New proposed activities to consider – are there other local </a:t>
            </a:r>
            <a:r>
              <a:rPr lang="en-US" sz="2000" dirty="0" err="1"/>
              <a:t>organisations</a:t>
            </a:r>
            <a:r>
              <a:rPr lang="en-US" sz="2000" dirty="0"/>
              <a:t> doing similar? Do they meet the needs of local community?</a:t>
            </a:r>
          </a:p>
        </p:txBody>
      </p:sp>
    </p:spTree>
    <p:extLst>
      <p:ext uri="{BB962C8B-B14F-4D97-AF65-F5344CB8AC3E}">
        <p14:creationId xmlns:p14="http://schemas.microsoft.com/office/powerpoint/2010/main" val="21426354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4">
                                            <p:txEl>
                                              <p:pRg st="10" end="10"/>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4">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168072" y="665019"/>
            <a:ext cx="5975927" cy="4770537"/>
          </a:xfrm>
          <a:prstGeom prst="rect">
            <a:avLst/>
          </a:prstGeom>
        </p:spPr>
        <p:txBody>
          <a:bodyPr wrap="square">
            <a:spAutoFit/>
          </a:bodyPr>
          <a:lstStyle/>
          <a:p>
            <a:r>
              <a:rPr lang="en-GB" sz="2800" b="1" dirty="0">
                <a:solidFill>
                  <a:srgbClr val="000000"/>
                </a:solidFill>
                <a:latin typeface="Arial Black" panose="020B0A04020102020204" pitchFamily="34" charset="0"/>
                <a:ea typeface="Times New Roman" panose="02020603050405020304" pitchFamily="18" charset="0"/>
              </a:rPr>
              <a:t>Key facts:</a:t>
            </a:r>
            <a:endParaRPr lang="en-GB" sz="2800" dirty="0">
              <a:latin typeface="Arial Black" panose="020B0A04020102020204" pitchFamily="34" charset="0"/>
              <a:ea typeface="Times New Roman" panose="02020603050405020304" pitchFamily="18" charset="0"/>
            </a:endParaRPr>
          </a:p>
          <a:p>
            <a:endParaRPr lang="en-GB" sz="1600" dirty="0">
              <a:latin typeface="Times New Roman" panose="02020603050405020304" pitchFamily="18" charset="0"/>
              <a:ea typeface="Times New Roman" panose="02020603050405020304" pitchFamily="18" charset="0"/>
            </a:endParaRPr>
          </a:p>
          <a:p>
            <a:r>
              <a:rPr lang="en-GB" dirty="0">
                <a:solidFill>
                  <a:srgbClr val="000000"/>
                </a:solidFill>
                <a:latin typeface="Times New Roman" panose="02020603050405020304" pitchFamily="18" charset="0"/>
                <a:ea typeface="Times New Roman" panose="02020603050405020304" pitchFamily="18" charset="0"/>
              </a:rPr>
              <a:t>· The survey represents the views of a total of 398 people in the EH16 and EH17 area.</a:t>
            </a:r>
          </a:p>
          <a:p>
            <a:r>
              <a:rPr lang="en-GB" dirty="0">
                <a:solidFill>
                  <a:srgbClr val="000000"/>
                </a:solidFill>
                <a:latin typeface="Times New Roman" panose="02020603050405020304" pitchFamily="18" charset="0"/>
                <a:ea typeface="Times New Roman" panose="02020603050405020304" pitchFamily="18" charset="0"/>
              </a:rPr>
              <a:t>It could be completed as an individual or on behalf of a household.</a:t>
            </a:r>
          </a:p>
          <a:p>
            <a:endParaRPr lang="en-GB" sz="1600" dirty="0">
              <a:latin typeface="Times New Roman" panose="02020603050405020304" pitchFamily="18" charset="0"/>
              <a:ea typeface="Times New Roman" panose="02020603050405020304" pitchFamily="18" charset="0"/>
            </a:endParaRPr>
          </a:p>
          <a:p>
            <a:r>
              <a:rPr lang="en-GB" dirty="0">
                <a:solidFill>
                  <a:srgbClr val="000000"/>
                </a:solidFill>
                <a:latin typeface="Times New Roman" panose="02020603050405020304" pitchFamily="18" charset="0"/>
                <a:ea typeface="Times New Roman" panose="02020603050405020304" pitchFamily="18" charset="0"/>
              </a:rPr>
              <a:t>54% of all responses came from the EH16 area.</a:t>
            </a:r>
          </a:p>
          <a:p>
            <a:endParaRPr lang="en-GB" sz="1600" dirty="0">
              <a:latin typeface="Times New Roman" panose="02020603050405020304" pitchFamily="18" charset="0"/>
              <a:ea typeface="Times New Roman" panose="02020603050405020304" pitchFamily="18" charset="0"/>
            </a:endParaRPr>
          </a:p>
          <a:p>
            <a:r>
              <a:rPr lang="en-GB" dirty="0">
                <a:solidFill>
                  <a:srgbClr val="000000"/>
                </a:solidFill>
                <a:latin typeface="Times New Roman" panose="02020603050405020304" pitchFamily="18" charset="0"/>
                <a:ea typeface="Times New Roman" panose="02020603050405020304" pitchFamily="18" charset="0"/>
              </a:rPr>
              <a:t>38% of all responses came from 30 -44 age group</a:t>
            </a:r>
          </a:p>
          <a:p>
            <a:endParaRPr lang="en-GB" sz="1600" dirty="0">
              <a:latin typeface="Times New Roman" panose="02020603050405020304" pitchFamily="18" charset="0"/>
              <a:ea typeface="Times New Roman" panose="02020603050405020304" pitchFamily="18" charset="0"/>
            </a:endParaRPr>
          </a:p>
          <a:p>
            <a:r>
              <a:rPr lang="en-GB" dirty="0">
                <a:solidFill>
                  <a:srgbClr val="000000"/>
                </a:solidFill>
                <a:latin typeface="Times New Roman" panose="02020603050405020304" pitchFamily="18" charset="0"/>
                <a:ea typeface="Times New Roman" panose="02020603050405020304" pitchFamily="18" charset="0"/>
              </a:rPr>
              <a:t>24% of all responses have a health condition </a:t>
            </a:r>
          </a:p>
          <a:p>
            <a:endParaRPr lang="en-GB" sz="1600" dirty="0">
              <a:latin typeface="Times New Roman" panose="02020603050405020304" pitchFamily="18" charset="0"/>
              <a:ea typeface="Times New Roman" panose="02020603050405020304" pitchFamily="18" charset="0"/>
            </a:endParaRPr>
          </a:p>
          <a:p>
            <a:r>
              <a:rPr lang="en-GB" dirty="0">
                <a:solidFill>
                  <a:srgbClr val="000000"/>
                </a:solidFill>
                <a:latin typeface="Times New Roman" panose="02020603050405020304" pitchFamily="18" charset="0"/>
                <a:ea typeface="Times New Roman" panose="02020603050405020304" pitchFamily="18" charset="0"/>
              </a:rPr>
              <a:t>31% would identify themselves or household as having mental health issues </a:t>
            </a:r>
          </a:p>
          <a:p>
            <a:endParaRPr lang="en-GB" sz="1600" dirty="0">
              <a:latin typeface="Times New Roman" panose="02020603050405020304" pitchFamily="18" charset="0"/>
              <a:ea typeface="Times New Roman" panose="02020603050405020304" pitchFamily="18" charset="0"/>
            </a:endParaRPr>
          </a:p>
          <a:p>
            <a:r>
              <a:rPr lang="en-GB" dirty="0">
                <a:solidFill>
                  <a:srgbClr val="000000"/>
                </a:solidFill>
                <a:latin typeface="Times New Roman" panose="02020603050405020304" pitchFamily="18" charset="0"/>
                <a:ea typeface="Times New Roman" panose="02020603050405020304" pitchFamily="18" charset="0"/>
              </a:rPr>
              <a:t>75% of the people had not visited Bridgend</a:t>
            </a:r>
            <a:endParaRPr lang="en-GB" sz="1600" dirty="0">
              <a:effectLst/>
              <a:latin typeface="Times New Roman" panose="02020603050405020304" pitchFamily="18" charset="0"/>
              <a:ea typeface="Times New Roman" panose="02020603050405020304" pitchFamily="18" charset="0"/>
            </a:endParaRP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58945" y="383938"/>
            <a:ext cx="1123950" cy="1343025"/>
          </a:xfrm>
          <a:prstGeom prst="rect">
            <a:avLst/>
          </a:prstGeom>
        </p:spPr>
      </p:pic>
    </p:spTree>
    <p:extLst>
      <p:ext uri="{BB962C8B-B14F-4D97-AF65-F5344CB8AC3E}">
        <p14:creationId xmlns:p14="http://schemas.microsoft.com/office/powerpoint/2010/main" val="25073879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9" end="9"/>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11" end="1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a:latin typeface="Arial Black" panose="020B0A04020102020204" pitchFamily="34" charset="0"/>
                <a:ea typeface="Calibri" panose="020F0502020204030204" pitchFamily="34" charset="0"/>
                <a:cs typeface="Times New Roman" panose="02020603050405020304" pitchFamily="18" charset="0"/>
              </a:rPr>
              <a:t>Bridgend Farmhouse – people who don’t visit</a:t>
            </a:r>
            <a:br>
              <a:rPr lang="en-GB" dirty="0">
                <a:latin typeface="Arial Black" panose="020B0A04020102020204" pitchFamily="34" charset="0"/>
                <a:ea typeface="Calibri" panose="020F0502020204030204" pitchFamily="34" charset="0"/>
                <a:cs typeface="Times New Roman" panose="02020603050405020304" pitchFamily="18" charset="0"/>
              </a:rPr>
            </a:br>
            <a:endParaRPr lang="en-GB" dirty="0">
              <a:latin typeface="Arial Black" panose="020B0A04020102020204" pitchFamily="34" charset="0"/>
            </a:endParaRPr>
          </a:p>
        </p:txBody>
      </p:sp>
      <p:graphicFrame>
        <p:nvGraphicFramePr>
          <p:cNvPr id="4" name="Content Placeholder 3">
            <a:extLst>
              <a:ext uri="{FF2B5EF4-FFF2-40B4-BE49-F238E27FC236}">
                <a16:creationId xmlns:a16="http://schemas.microsoft.com/office/drawing/2014/main" id="{28ABF1D9-EB8E-44C4-AD3E-D75F954D7992}"/>
              </a:ext>
            </a:extLst>
          </p:cNvPr>
          <p:cNvGraphicFramePr>
            <a:graphicFrameLocks noGrp="1"/>
          </p:cNvGraphicFramePr>
          <p:nvPr>
            <p:ph idx="1"/>
            <p:extLst>
              <p:ext uri="{D42A27DB-BD31-4B8C-83A1-F6EECF244321}">
                <p14:modId xmlns:p14="http://schemas.microsoft.com/office/powerpoint/2010/main" val="3860509489"/>
              </p:ext>
            </p:extLst>
          </p:nvPr>
        </p:nvGraphicFramePr>
        <p:xfrm>
          <a:off x="838200" y="1825625"/>
          <a:ext cx="10515600" cy="4351338"/>
        </p:xfrm>
        <a:graphic>
          <a:graphicData uri="http://schemas.openxmlformats.org/drawingml/2006/chart">
            <c:chart xmlns:c="http://schemas.openxmlformats.org/drawingml/2006/chart" xmlns:r="http://schemas.openxmlformats.org/officeDocument/2006/relationships" r:id="rId2"/>
          </a:graphicData>
        </a:graphic>
      </p:graphicFrame>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660501" y="482600"/>
            <a:ext cx="1123950" cy="1343025"/>
          </a:xfrm>
          <a:prstGeom prst="rect">
            <a:avLst/>
          </a:prstGeom>
        </p:spPr>
      </p:pic>
    </p:spTree>
    <p:extLst>
      <p:ext uri="{BB962C8B-B14F-4D97-AF65-F5344CB8AC3E}">
        <p14:creationId xmlns:p14="http://schemas.microsoft.com/office/powerpoint/2010/main" val="11794537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Arial Black" panose="020B0A04020102020204" pitchFamily="34" charset="0"/>
              </a:rPr>
              <a:t>Promotion of Bridgend</a:t>
            </a:r>
            <a:endParaRPr lang="en-GB" b="1" dirty="0">
              <a:latin typeface="Arial Black" panose="020B0A04020102020204" pitchFamily="34" charset="0"/>
            </a:endParaRPr>
          </a:p>
        </p:txBody>
      </p:sp>
      <p:sp>
        <p:nvSpPr>
          <p:cNvPr id="3" name="Content Placeholder 2"/>
          <p:cNvSpPr>
            <a:spLocks noGrp="1"/>
          </p:cNvSpPr>
          <p:nvPr>
            <p:ph sz="half" idx="1"/>
          </p:nvPr>
        </p:nvSpPr>
        <p:spPr>
          <a:xfrm>
            <a:off x="838200" y="1468877"/>
            <a:ext cx="5181600" cy="4708086"/>
          </a:xfrm>
        </p:spPr>
        <p:txBody>
          <a:bodyPr>
            <a:noAutofit/>
          </a:bodyPr>
          <a:lstStyle/>
          <a:p>
            <a:r>
              <a:rPr lang="en-GB" sz="1800" b="1" u="sng" dirty="0"/>
              <a:t>Promotion of Bridgend Farmhouse</a:t>
            </a:r>
            <a:endParaRPr lang="en-GB" sz="1800" u="sng" dirty="0"/>
          </a:p>
          <a:p>
            <a:pPr marL="0" indent="0">
              <a:buNone/>
            </a:pPr>
            <a:r>
              <a:rPr lang="en-GB" sz="1600" dirty="0"/>
              <a:t> Use external wall space to make large signs – raise awareness to passing traffic</a:t>
            </a:r>
          </a:p>
          <a:p>
            <a:pPr lvl="0"/>
            <a:r>
              <a:rPr lang="en-GB" sz="1600" dirty="0"/>
              <a:t>Make online material that makes BF welcoming.</a:t>
            </a:r>
          </a:p>
          <a:p>
            <a:pPr lvl="0"/>
            <a:r>
              <a:rPr lang="en-GB" sz="1600" dirty="0"/>
              <a:t>Communication methods: word of mouth and social media (all) very popular. Emails not so effective , texting</a:t>
            </a:r>
          </a:p>
          <a:p>
            <a:pPr lvl="0"/>
            <a:r>
              <a:rPr lang="en-GB" sz="1600" dirty="0"/>
              <a:t>a position of facilitator to welcome people – big bell to alert office of visitors who can welcome people </a:t>
            </a:r>
          </a:p>
          <a:p>
            <a:pPr lvl="0"/>
            <a:r>
              <a:rPr lang="en-GB" sz="1600" dirty="0"/>
              <a:t>Have café running at set times time with a paid member of staff –regular hours.</a:t>
            </a:r>
          </a:p>
          <a:p>
            <a:pPr lvl="0"/>
            <a:r>
              <a:rPr lang="en-GB" sz="1600" dirty="0"/>
              <a:t> More could be made of the </a:t>
            </a:r>
            <a:r>
              <a:rPr lang="en-GB" sz="1600" b="1" dirty="0"/>
              <a:t>café</a:t>
            </a:r>
            <a:r>
              <a:rPr lang="en-GB" sz="1600" dirty="0"/>
              <a:t>, and bring money in – affordable food needed</a:t>
            </a:r>
          </a:p>
          <a:p>
            <a:pPr lvl="0"/>
            <a:r>
              <a:rPr lang="en-GB" sz="1600" dirty="0"/>
              <a:t> Rebrand Bridgend as a community hub</a:t>
            </a:r>
          </a:p>
          <a:p>
            <a:pPr lvl="0"/>
            <a:r>
              <a:rPr lang="en-US" sz="1600" dirty="0"/>
              <a:t>Discount for locals in café and activities</a:t>
            </a:r>
            <a:endParaRPr lang="en-GB" sz="1600" dirty="0"/>
          </a:p>
          <a:p>
            <a:pPr marL="0" indent="0">
              <a:buNone/>
            </a:pPr>
            <a:r>
              <a:rPr lang="en-GB" sz="1600" dirty="0"/>
              <a:t> </a:t>
            </a:r>
          </a:p>
          <a:p>
            <a:endParaRPr lang="en-GB" sz="1200" dirty="0"/>
          </a:p>
        </p:txBody>
      </p:sp>
      <p:sp>
        <p:nvSpPr>
          <p:cNvPr id="4" name="Content Placeholder 3"/>
          <p:cNvSpPr>
            <a:spLocks noGrp="1"/>
          </p:cNvSpPr>
          <p:nvPr>
            <p:ph sz="half" idx="2"/>
          </p:nvPr>
        </p:nvSpPr>
        <p:spPr>
          <a:xfrm>
            <a:off x="6177064" y="1468877"/>
            <a:ext cx="5176736" cy="4708086"/>
          </a:xfrm>
        </p:spPr>
        <p:txBody>
          <a:bodyPr>
            <a:normAutofit/>
          </a:bodyPr>
          <a:lstStyle/>
          <a:p>
            <a:r>
              <a:rPr lang="en-GB" sz="1800" b="1" u="sng" dirty="0"/>
              <a:t>Raise awareness </a:t>
            </a:r>
            <a:endParaRPr lang="en-GB" sz="1800" u="sng" dirty="0"/>
          </a:p>
          <a:p>
            <a:pPr lvl="0"/>
            <a:r>
              <a:rPr lang="en-GB" sz="1600" dirty="0"/>
              <a:t>EH16 and 17 is a very large area – a lot of community issues over a large area.</a:t>
            </a:r>
          </a:p>
          <a:p>
            <a:pPr lvl="1"/>
            <a:r>
              <a:rPr lang="en-GB" sz="1600" dirty="0"/>
              <a:t>Need to find a niche and  work out core strengths and where are other people doing things. </a:t>
            </a:r>
          </a:p>
          <a:p>
            <a:pPr lvl="0"/>
            <a:r>
              <a:rPr lang="en-GB" sz="1600" dirty="0"/>
              <a:t>Make sure there are no overlaps and work more in partnership.</a:t>
            </a:r>
          </a:p>
          <a:p>
            <a:pPr lvl="0"/>
            <a:r>
              <a:rPr lang="en-GB" sz="1600" dirty="0"/>
              <a:t>Focus on quality rather than quantity</a:t>
            </a:r>
          </a:p>
          <a:p>
            <a:pPr lvl="0"/>
            <a:r>
              <a:rPr lang="en-GB" sz="1600" dirty="0"/>
              <a:t>Create a timetable of events for families </a:t>
            </a:r>
          </a:p>
          <a:p>
            <a:r>
              <a:rPr lang="en-GB" sz="1600" dirty="0"/>
              <a:t>narrow our geographical or economic focus</a:t>
            </a:r>
          </a:p>
          <a:p>
            <a:pPr lvl="0"/>
            <a:r>
              <a:rPr lang="en-US" sz="1600" dirty="0"/>
              <a:t>Make a food product by BF</a:t>
            </a:r>
          </a:p>
          <a:p>
            <a:pPr lvl="0"/>
            <a:r>
              <a:rPr lang="en-US" sz="1600" dirty="0"/>
              <a:t>Advertise specific volunteer roles</a:t>
            </a:r>
          </a:p>
          <a:p>
            <a:pPr lvl="0"/>
            <a:r>
              <a:rPr lang="en-US" sz="1600" dirty="0"/>
              <a:t>Student placements</a:t>
            </a:r>
            <a:endParaRPr lang="en-GB" sz="1600" dirty="0"/>
          </a:p>
          <a:p>
            <a:endParaRPr lang="en-GB" sz="1400"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44936" y="347663"/>
            <a:ext cx="1123950" cy="1343025"/>
          </a:xfrm>
          <a:prstGeom prst="rect">
            <a:avLst/>
          </a:prstGeom>
        </p:spPr>
      </p:pic>
    </p:spTree>
    <p:extLst>
      <p:ext uri="{BB962C8B-B14F-4D97-AF65-F5344CB8AC3E}">
        <p14:creationId xmlns:p14="http://schemas.microsoft.com/office/powerpoint/2010/main" val="40919506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4">
                                            <p:txEl>
                                              <p:pRg st="1" end="1"/>
                                            </p:txEl>
                                          </p:spTgt>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nodeType="clickEffect">
                                  <p:stCondLst>
                                    <p:cond delay="0"/>
                                  </p:stCondLst>
                                  <p:childTnLst>
                                    <p:set>
                                      <p:cBhvr>
                                        <p:cTn id="44"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nodeType="clickEffect">
                                  <p:stCondLst>
                                    <p:cond delay="0"/>
                                  </p:stCondLst>
                                  <p:childTnLst>
                                    <p:set>
                                      <p:cBhvr>
                                        <p:cTn id="48"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nodeType="clickEffect">
                                  <p:stCondLst>
                                    <p:cond delay="0"/>
                                  </p:stCondLst>
                                  <p:childTnLst>
                                    <p:set>
                                      <p:cBhvr>
                                        <p:cTn id="52"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nodeType="clickEffect">
                                  <p:stCondLst>
                                    <p:cond delay="0"/>
                                  </p:stCondLst>
                                  <p:childTnLst>
                                    <p:set>
                                      <p:cBhvr>
                                        <p:cTn id="56"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nodeType="clickEffect">
                                  <p:stCondLst>
                                    <p:cond delay="0"/>
                                  </p:stCondLst>
                                  <p:childTnLst>
                                    <p:set>
                                      <p:cBhvr>
                                        <p:cTn id="60" dur="1" fill="hold">
                                          <p:stCondLst>
                                            <p:cond delay="0"/>
                                          </p:stCondLst>
                                        </p:cTn>
                                        <p:tgtEl>
                                          <p:spTgt spid="4">
                                            <p:txEl>
                                              <p:pRg st="7" end="7"/>
                                            </p:txEl>
                                          </p:spTgt>
                                        </p:tgtEl>
                                        <p:attrNameLst>
                                          <p:attrName>style.visibility</p:attrName>
                                        </p:attrNameLst>
                                      </p:cBhvr>
                                      <p:to>
                                        <p:strVal val="visible"/>
                                      </p:to>
                                    </p:set>
                                  </p:childTnLst>
                                </p:cTn>
                              </p:par>
                            </p:childTnLst>
                          </p:cTn>
                        </p:par>
                      </p:childTnLst>
                    </p:cTn>
                  </p:par>
                  <p:par>
                    <p:cTn id="61" fill="hold">
                      <p:stCondLst>
                        <p:cond delay="indefinite"/>
                      </p:stCondLst>
                      <p:childTnLst>
                        <p:par>
                          <p:cTn id="62" fill="hold">
                            <p:stCondLst>
                              <p:cond delay="0"/>
                            </p:stCondLst>
                            <p:childTnLst>
                              <p:par>
                                <p:cTn id="63" presetID="1" presetClass="entr" presetSubtype="0" fill="hold" nodeType="clickEffect">
                                  <p:stCondLst>
                                    <p:cond delay="0"/>
                                  </p:stCondLst>
                                  <p:childTnLst>
                                    <p:set>
                                      <p:cBhvr>
                                        <p:cTn id="64" dur="1" fill="hold">
                                          <p:stCondLst>
                                            <p:cond delay="0"/>
                                          </p:stCondLst>
                                        </p:cTn>
                                        <p:tgtEl>
                                          <p:spTgt spid="4">
                                            <p:txEl>
                                              <p:pRg st="8" end="8"/>
                                            </p:txEl>
                                          </p:spTgt>
                                        </p:tgtEl>
                                        <p:attrNameLst>
                                          <p:attrName>style.visibility</p:attrName>
                                        </p:attrNameLst>
                                      </p:cBhvr>
                                      <p:to>
                                        <p:strVal val="visible"/>
                                      </p:to>
                                    </p:set>
                                  </p:childTnLst>
                                </p:cTn>
                              </p:par>
                            </p:childTnLst>
                          </p:cTn>
                        </p:par>
                      </p:childTnLst>
                    </p:cTn>
                  </p:par>
                  <p:par>
                    <p:cTn id="65" fill="hold">
                      <p:stCondLst>
                        <p:cond delay="indefinite"/>
                      </p:stCondLst>
                      <p:childTnLst>
                        <p:par>
                          <p:cTn id="66" fill="hold">
                            <p:stCondLst>
                              <p:cond delay="0"/>
                            </p:stCondLst>
                            <p:childTnLst>
                              <p:par>
                                <p:cTn id="67" presetID="1" presetClass="entr" presetSubtype="0" fill="hold" nodeType="clickEffect">
                                  <p:stCondLst>
                                    <p:cond delay="0"/>
                                  </p:stCondLst>
                                  <p:childTnLst>
                                    <p:set>
                                      <p:cBhvr>
                                        <p:cTn id="68" dur="1" fill="hold">
                                          <p:stCondLst>
                                            <p:cond delay="0"/>
                                          </p:stCondLst>
                                        </p:cTn>
                                        <p:tgtEl>
                                          <p:spTgt spid="4">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latin typeface="Arial Black" panose="020B0A04020102020204" pitchFamily="34" charset="0"/>
                <a:ea typeface="Calibri" panose="020F0502020204030204" pitchFamily="34" charset="0"/>
                <a:cs typeface="Times New Roman" panose="02020603050405020304" pitchFamily="18" charset="0"/>
              </a:rPr>
              <a:t>Mental health </a:t>
            </a:r>
            <a:br>
              <a:rPr lang="en-GB" dirty="0">
                <a:latin typeface="Arial Black" panose="020B0A04020102020204" pitchFamily="34" charset="0"/>
                <a:ea typeface="Calibri" panose="020F0502020204030204" pitchFamily="34" charset="0"/>
                <a:cs typeface="Times New Roman" panose="02020603050405020304" pitchFamily="18" charset="0"/>
              </a:rPr>
            </a:br>
            <a:endParaRPr lang="en-GB" dirty="0">
              <a:latin typeface="Arial Black" panose="020B0A04020102020204" pitchFamily="34" charset="0"/>
            </a:endParaRPr>
          </a:p>
        </p:txBody>
      </p:sp>
      <p:graphicFrame>
        <p:nvGraphicFramePr>
          <p:cNvPr id="4" name="Content Placeholder 3">
            <a:extLst>
              <a:ext uri="{FF2B5EF4-FFF2-40B4-BE49-F238E27FC236}">
                <a16:creationId xmlns:a16="http://schemas.microsoft.com/office/drawing/2014/main" id="{4ADF6218-DBC1-4F99-AA6F-561D74F50197}"/>
              </a:ext>
            </a:extLst>
          </p:cNvPr>
          <p:cNvGraphicFramePr>
            <a:graphicFrameLocks noGrp="1"/>
          </p:cNvGraphicFramePr>
          <p:nvPr>
            <p:ph idx="1"/>
            <p:extLst>
              <p:ext uri="{D42A27DB-BD31-4B8C-83A1-F6EECF244321}">
                <p14:modId xmlns:p14="http://schemas.microsoft.com/office/powerpoint/2010/main" val="4293915110"/>
              </p:ext>
            </p:extLst>
          </p:nvPr>
        </p:nvGraphicFramePr>
        <p:xfrm>
          <a:off x="838200" y="1825625"/>
          <a:ext cx="10515600" cy="4351338"/>
        </p:xfrm>
        <a:graphic>
          <a:graphicData uri="http://schemas.openxmlformats.org/drawingml/2006/chart">
            <c:chart xmlns:c="http://schemas.openxmlformats.org/drawingml/2006/chart" xmlns:r="http://schemas.openxmlformats.org/officeDocument/2006/relationships" r:id="rId2"/>
          </a:graphicData>
        </a:graphic>
      </p:graphicFrame>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34042" y="230188"/>
            <a:ext cx="1123950" cy="1343025"/>
          </a:xfrm>
          <a:prstGeom prst="rect">
            <a:avLst/>
          </a:prstGeom>
        </p:spPr>
      </p:pic>
    </p:spTree>
    <p:extLst>
      <p:ext uri="{BB962C8B-B14F-4D97-AF65-F5344CB8AC3E}">
        <p14:creationId xmlns:p14="http://schemas.microsoft.com/office/powerpoint/2010/main" val="33211186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latin typeface="Arial Black" panose="020B0A04020102020204" pitchFamily="34" charset="0"/>
              </a:rPr>
              <a:t>Addressing mental health/wellbeing</a:t>
            </a:r>
            <a:endParaRPr lang="en-GB" sz="4000" dirty="0">
              <a:latin typeface="Arial Black" panose="020B0A04020102020204" pitchFamily="34" charset="0"/>
            </a:endParaRPr>
          </a:p>
        </p:txBody>
      </p:sp>
      <p:sp>
        <p:nvSpPr>
          <p:cNvPr id="3" name="Content Placeholder 2"/>
          <p:cNvSpPr>
            <a:spLocks noGrp="1"/>
          </p:cNvSpPr>
          <p:nvPr>
            <p:ph sz="half" idx="1"/>
          </p:nvPr>
        </p:nvSpPr>
        <p:spPr/>
        <p:txBody>
          <a:bodyPr>
            <a:normAutofit lnSpcReduction="10000"/>
          </a:bodyPr>
          <a:lstStyle/>
          <a:p>
            <a:r>
              <a:rPr lang="en-GB" dirty="0"/>
              <a:t>Reach out to people who are isolated – started this with cream teas and postcard project</a:t>
            </a:r>
          </a:p>
          <a:p>
            <a:r>
              <a:rPr lang="en-GB" dirty="0"/>
              <a:t>Social projects – zoom singing/arts</a:t>
            </a:r>
          </a:p>
          <a:p>
            <a:r>
              <a:rPr lang="en-GB" dirty="0"/>
              <a:t>Look into offering I.T. support so people can access zoom </a:t>
            </a:r>
            <a:r>
              <a:rPr lang="en-GB" dirty="0" err="1"/>
              <a:t>etc</a:t>
            </a:r>
            <a:r>
              <a:rPr lang="en-GB" dirty="0"/>
              <a:t> </a:t>
            </a:r>
          </a:p>
          <a:p>
            <a:r>
              <a:rPr lang="en-GB" dirty="0"/>
              <a:t>Walking and exercise groups –(park run/yoga/tai chi)</a:t>
            </a:r>
          </a:p>
          <a:p>
            <a:r>
              <a:rPr lang="en-US" dirty="0"/>
              <a:t>Mindfulness/meditation </a:t>
            </a:r>
            <a:endParaRPr lang="en-GB" dirty="0"/>
          </a:p>
        </p:txBody>
      </p:sp>
      <p:sp>
        <p:nvSpPr>
          <p:cNvPr id="4" name="Content Placeholder 3"/>
          <p:cNvSpPr>
            <a:spLocks noGrp="1"/>
          </p:cNvSpPr>
          <p:nvPr>
            <p:ph sz="half" idx="2"/>
          </p:nvPr>
        </p:nvSpPr>
        <p:spPr/>
        <p:txBody>
          <a:bodyPr>
            <a:normAutofit lnSpcReduction="10000"/>
          </a:bodyPr>
          <a:lstStyle/>
          <a:p>
            <a:r>
              <a:rPr lang="en-GB" dirty="0"/>
              <a:t>Buddy groups ( neighbourly)</a:t>
            </a:r>
          </a:p>
          <a:p>
            <a:r>
              <a:rPr lang="en-GB" dirty="0"/>
              <a:t>Arts and crafts with a purpose </a:t>
            </a:r>
          </a:p>
          <a:p>
            <a:r>
              <a:rPr lang="en-GB" dirty="0"/>
              <a:t>Gardening spaces and classes</a:t>
            </a:r>
          </a:p>
          <a:p>
            <a:r>
              <a:rPr lang="en-GB" dirty="0"/>
              <a:t>Community meals</a:t>
            </a:r>
          </a:p>
          <a:p>
            <a:r>
              <a:rPr lang="en-GB" dirty="0"/>
              <a:t>Young mums help</a:t>
            </a:r>
          </a:p>
          <a:p>
            <a:endParaRPr lang="en-GB"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251004" y="4328808"/>
            <a:ext cx="1566153" cy="1741252"/>
          </a:xfrm>
          <a:prstGeom prst="rect">
            <a:avLst/>
          </a:prstGeom>
        </p:spPr>
      </p:pic>
    </p:spTree>
    <p:extLst>
      <p:ext uri="{BB962C8B-B14F-4D97-AF65-F5344CB8AC3E}">
        <p14:creationId xmlns:p14="http://schemas.microsoft.com/office/powerpoint/2010/main" val="25044406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latin typeface="Arial Black" panose="020B0A04020102020204" pitchFamily="34" charset="0"/>
              </a:rPr>
              <a:t>Covid</a:t>
            </a:r>
            <a:r>
              <a:rPr lang="en-US" dirty="0">
                <a:latin typeface="Arial Black" panose="020B0A04020102020204" pitchFamily="34" charset="0"/>
              </a:rPr>
              <a:t> 19 Response (</a:t>
            </a:r>
            <a:r>
              <a:rPr lang="en-US" sz="2800" dirty="0">
                <a:latin typeface="Arial Black" panose="020B0A04020102020204" pitchFamily="34" charset="0"/>
              </a:rPr>
              <a:t>and beyond)</a:t>
            </a:r>
            <a:endParaRPr lang="en-GB" sz="2800" dirty="0">
              <a:latin typeface="Arial Black" panose="020B0A04020102020204" pitchFamily="34" charset="0"/>
            </a:endParaRPr>
          </a:p>
        </p:txBody>
      </p:sp>
      <p:sp>
        <p:nvSpPr>
          <p:cNvPr id="3" name="Content Placeholder 2"/>
          <p:cNvSpPr>
            <a:spLocks noGrp="1"/>
          </p:cNvSpPr>
          <p:nvPr>
            <p:ph sz="half" idx="1"/>
          </p:nvPr>
        </p:nvSpPr>
        <p:spPr>
          <a:xfrm>
            <a:off x="838200" y="1439694"/>
            <a:ext cx="5181600" cy="4737269"/>
          </a:xfrm>
        </p:spPr>
        <p:txBody>
          <a:bodyPr>
            <a:normAutofit lnSpcReduction="10000"/>
          </a:bodyPr>
          <a:lstStyle/>
          <a:p>
            <a:pPr marL="0" indent="0">
              <a:buNone/>
            </a:pPr>
            <a:endParaRPr lang="en-GB" dirty="0"/>
          </a:p>
          <a:p>
            <a:pPr lvl="0"/>
            <a:r>
              <a:rPr lang="en-GB" dirty="0"/>
              <a:t>Bike repairs, maintenance, walking group – a need to promote and raise awareness.</a:t>
            </a:r>
          </a:p>
          <a:p>
            <a:r>
              <a:rPr lang="en-GB" dirty="0"/>
              <a:t>Timing of groups is important –multiple times e.g. morning and evening so working people can join </a:t>
            </a:r>
          </a:p>
          <a:p>
            <a:pPr lvl="0"/>
            <a:r>
              <a:rPr lang="en-GB" dirty="0"/>
              <a:t>Skills development work and employability has come up</a:t>
            </a:r>
          </a:p>
          <a:p>
            <a:pPr marL="0" lvl="0" indent="0">
              <a:buNone/>
            </a:pPr>
            <a:r>
              <a:rPr lang="en-GB" dirty="0"/>
              <a:t> </a:t>
            </a:r>
          </a:p>
        </p:txBody>
      </p:sp>
      <p:sp>
        <p:nvSpPr>
          <p:cNvPr id="4" name="Content Placeholder 3"/>
          <p:cNvSpPr>
            <a:spLocks noGrp="1"/>
          </p:cNvSpPr>
          <p:nvPr>
            <p:ph sz="half" idx="2"/>
          </p:nvPr>
        </p:nvSpPr>
        <p:spPr/>
        <p:txBody>
          <a:bodyPr>
            <a:normAutofit lnSpcReduction="10000"/>
          </a:bodyPr>
          <a:lstStyle/>
          <a:p>
            <a:pPr lvl="0"/>
            <a:r>
              <a:rPr lang="en-GB" dirty="0"/>
              <a:t>IT activities for people who don’t have equipment/skills. </a:t>
            </a: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95803" y="230188"/>
            <a:ext cx="1123950" cy="1343025"/>
          </a:xfrm>
          <a:prstGeom prst="rect">
            <a:avLst/>
          </a:prstGeom>
        </p:spPr>
      </p:pic>
    </p:spTree>
    <p:extLst>
      <p:ext uri="{BB962C8B-B14F-4D97-AF65-F5344CB8AC3E}">
        <p14:creationId xmlns:p14="http://schemas.microsoft.com/office/powerpoint/2010/main" val="28317840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400" b="1" dirty="0">
                <a:latin typeface="Arial Black" panose="020B0A04020102020204" pitchFamily="34" charset="0"/>
                <a:ea typeface="Calibri" panose="020F0502020204030204" pitchFamily="34" charset="0"/>
                <a:cs typeface="Times New Roman" panose="02020603050405020304" pitchFamily="18" charset="0"/>
              </a:rPr>
              <a:t>Ideas for community development projects</a:t>
            </a:r>
            <a:endParaRPr lang="en-GB" sz="2400" dirty="0">
              <a:latin typeface="Arial Black" panose="020B0A04020102020204" pitchFamily="34" charset="0"/>
            </a:endParaRPr>
          </a:p>
        </p:txBody>
      </p:sp>
      <p:sp>
        <p:nvSpPr>
          <p:cNvPr id="3" name="Content Placeholder 2"/>
          <p:cNvSpPr>
            <a:spLocks noGrp="1"/>
          </p:cNvSpPr>
          <p:nvPr>
            <p:ph sz="half" idx="1"/>
          </p:nvPr>
        </p:nvSpPr>
        <p:spPr>
          <a:xfrm>
            <a:off x="838199" y="1381328"/>
            <a:ext cx="5192949" cy="5311302"/>
          </a:xfrm>
        </p:spPr>
        <p:txBody>
          <a:bodyPr>
            <a:normAutofit fontScale="25000" lnSpcReduction="20000"/>
          </a:bodyPr>
          <a:lstStyle/>
          <a:p>
            <a:pPr>
              <a:lnSpc>
                <a:spcPct val="107000"/>
              </a:lnSpc>
              <a:spcAft>
                <a:spcPts val="800"/>
              </a:spcAft>
            </a:pPr>
            <a:r>
              <a:rPr lang="en-GB" sz="5600" b="1" u="sng" dirty="0">
                <a:latin typeface="Calibri" panose="020F0502020204030204" pitchFamily="34" charset="0"/>
                <a:ea typeface="Calibri" panose="020F0502020204030204" pitchFamily="34" charset="0"/>
                <a:cs typeface="Times New Roman" panose="02020603050405020304" pitchFamily="18" charset="0"/>
              </a:rPr>
              <a:t>Children, young people and play</a:t>
            </a:r>
            <a:endParaRPr lang="en-GB" sz="5600" u="sng"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Symbol" panose="05050102010706020507" pitchFamily="18" charset="2"/>
              <a:buChar char=""/>
            </a:pPr>
            <a:r>
              <a:rPr lang="en-GB" sz="5600" dirty="0">
                <a:latin typeface="Calibri" panose="020F0502020204030204" pitchFamily="34" charset="0"/>
                <a:ea typeface="Calibri" panose="020F0502020204030204" pitchFamily="34" charset="0"/>
                <a:cs typeface="Times New Roman" panose="02020603050405020304" pitchFamily="18" charset="0"/>
              </a:rPr>
              <a:t>Parent and child yoga and mindfulness. </a:t>
            </a:r>
          </a:p>
          <a:p>
            <a:pPr marL="342900" lvl="0" indent="-342900">
              <a:lnSpc>
                <a:spcPct val="107000"/>
              </a:lnSpc>
              <a:spcAft>
                <a:spcPts val="800"/>
              </a:spcAft>
              <a:buFont typeface="Symbol" panose="05050102010706020507" pitchFamily="18" charset="2"/>
              <a:buChar char=""/>
            </a:pPr>
            <a:r>
              <a:rPr lang="en-US" sz="5600" dirty="0">
                <a:latin typeface="Calibri" panose="020F0502020204030204" pitchFamily="34" charset="0"/>
                <a:ea typeface="Calibri" panose="020F0502020204030204" pitchFamily="34" charset="0"/>
                <a:cs typeface="Times New Roman" panose="02020603050405020304" pitchFamily="18" charset="0"/>
              </a:rPr>
              <a:t>Youth café – with different activities </a:t>
            </a:r>
            <a:endParaRPr lang="en-GB" sz="56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5600" b="1" u="sng" dirty="0">
                <a:latin typeface="Calibri" panose="020F0502020204030204" pitchFamily="34" charset="0"/>
                <a:ea typeface="Calibri" panose="020F0502020204030204" pitchFamily="34" charset="0"/>
                <a:cs typeface="Times New Roman" panose="02020603050405020304" pitchFamily="18" charset="0"/>
              </a:rPr>
              <a:t>food </a:t>
            </a:r>
            <a:endParaRPr lang="en-GB" sz="5600" u="sng"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Symbol" panose="05050102010706020507" pitchFamily="18" charset="2"/>
              <a:buChar char=""/>
            </a:pPr>
            <a:r>
              <a:rPr lang="en-GB" sz="5600" dirty="0">
                <a:latin typeface="Calibri" panose="020F0502020204030204" pitchFamily="34" charset="0"/>
                <a:ea typeface="Calibri" panose="020F0502020204030204" pitchFamily="34" charset="0"/>
                <a:cs typeface="Times New Roman" panose="02020603050405020304" pitchFamily="18" charset="0"/>
              </a:rPr>
              <a:t>Nutrition classes on a budget</a:t>
            </a:r>
          </a:p>
          <a:p>
            <a:pPr marL="342900" lvl="0" indent="-342900">
              <a:lnSpc>
                <a:spcPct val="107000"/>
              </a:lnSpc>
              <a:spcAft>
                <a:spcPts val="800"/>
              </a:spcAft>
              <a:buFont typeface="Symbol" panose="05050102010706020507" pitchFamily="18" charset="2"/>
              <a:buChar char=""/>
            </a:pPr>
            <a:r>
              <a:rPr lang="en-US" sz="5600" dirty="0">
                <a:latin typeface="Calibri" panose="020F0502020204030204" pitchFamily="34" charset="0"/>
                <a:ea typeface="Calibri" panose="020F0502020204030204" pitchFamily="34" charset="0"/>
                <a:cs typeface="Times New Roman" panose="02020603050405020304" pitchFamily="18" charset="0"/>
              </a:rPr>
              <a:t>Café – more structured hours, paid staff, cards which let people know it is run by volunteers </a:t>
            </a:r>
          </a:p>
          <a:p>
            <a:pPr marL="342900" lvl="0" indent="-342900">
              <a:lnSpc>
                <a:spcPct val="107000"/>
              </a:lnSpc>
              <a:spcAft>
                <a:spcPts val="800"/>
              </a:spcAft>
              <a:buFont typeface="Symbol" panose="05050102010706020507" pitchFamily="18" charset="2"/>
              <a:buChar char=""/>
            </a:pPr>
            <a:r>
              <a:rPr lang="en-US" sz="5600" dirty="0">
                <a:latin typeface="Calibri" panose="020F0502020204030204" pitchFamily="34" charset="0"/>
                <a:ea typeface="Calibri" panose="020F0502020204030204" pitchFamily="34" charset="0"/>
                <a:cs typeface="Times New Roman" panose="02020603050405020304" pitchFamily="18" charset="0"/>
              </a:rPr>
              <a:t>Make a Bridgend product which can be sold to markets </a:t>
            </a:r>
            <a:r>
              <a:rPr lang="en-US" sz="5600" dirty="0" err="1">
                <a:latin typeface="Calibri" panose="020F0502020204030204" pitchFamily="34" charset="0"/>
                <a:ea typeface="Calibri" panose="020F0502020204030204" pitchFamily="34" charset="0"/>
                <a:cs typeface="Times New Roman" panose="02020603050405020304" pitchFamily="18" charset="0"/>
              </a:rPr>
              <a:t>etc</a:t>
            </a:r>
            <a:r>
              <a:rPr lang="en-US" sz="5600" dirty="0">
                <a:latin typeface="Calibri" panose="020F0502020204030204" pitchFamily="34" charset="0"/>
                <a:ea typeface="Calibri" panose="020F0502020204030204" pitchFamily="34" charset="0"/>
                <a:cs typeface="Times New Roman" panose="02020603050405020304" pitchFamily="18" charset="0"/>
              </a:rPr>
              <a:t> to make people aware of BF </a:t>
            </a:r>
          </a:p>
          <a:p>
            <a:pPr marL="342900" lvl="0" indent="-342900">
              <a:lnSpc>
                <a:spcPct val="107000"/>
              </a:lnSpc>
              <a:spcAft>
                <a:spcPts val="800"/>
              </a:spcAft>
              <a:buFont typeface="Symbol" panose="05050102010706020507" pitchFamily="18" charset="2"/>
              <a:buChar char=""/>
            </a:pPr>
            <a:r>
              <a:rPr lang="en-US" sz="5600" dirty="0">
                <a:latin typeface="Calibri" panose="020F0502020204030204" pitchFamily="34" charset="0"/>
                <a:ea typeface="Calibri" panose="020F0502020204030204" pitchFamily="34" charset="0"/>
                <a:cs typeface="Times New Roman" panose="02020603050405020304" pitchFamily="18" charset="0"/>
              </a:rPr>
              <a:t>Affordable Farmers market </a:t>
            </a:r>
          </a:p>
          <a:p>
            <a:pPr marL="342900" lvl="0" indent="-342900">
              <a:lnSpc>
                <a:spcPct val="107000"/>
              </a:lnSpc>
              <a:spcAft>
                <a:spcPts val="800"/>
              </a:spcAft>
              <a:buFont typeface="Symbol" panose="05050102010706020507" pitchFamily="18" charset="2"/>
              <a:buChar char=""/>
            </a:pPr>
            <a:r>
              <a:rPr lang="en-US" sz="5600" dirty="0">
                <a:latin typeface="Calibri" panose="020F0502020204030204" pitchFamily="34" charset="0"/>
                <a:ea typeface="Calibri" panose="020F0502020204030204" pitchFamily="34" charset="0"/>
                <a:cs typeface="Times New Roman" panose="02020603050405020304" pitchFamily="18" charset="0"/>
              </a:rPr>
              <a:t>Grow your own veg classes</a:t>
            </a:r>
          </a:p>
          <a:p>
            <a:pPr marL="342900" lvl="0" indent="-342900">
              <a:lnSpc>
                <a:spcPct val="107000"/>
              </a:lnSpc>
              <a:spcAft>
                <a:spcPts val="800"/>
              </a:spcAft>
              <a:buFont typeface="Symbol" panose="05050102010706020507" pitchFamily="18" charset="2"/>
              <a:buChar char=""/>
            </a:pPr>
            <a:r>
              <a:rPr lang="en-US" sz="5600" dirty="0">
                <a:latin typeface="Calibri" panose="020F0502020204030204" pitchFamily="34" charset="0"/>
                <a:ea typeface="Calibri" panose="020F0502020204030204" pitchFamily="34" charset="0"/>
                <a:cs typeface="Times New Roman" panose="02020603050405020304" pitchFamily="18" charset="0"/>
              </a:rPr>
              <a:t>Healthy eating groups </a:t>
            </a:r>
            <a:endParaRPr lang="en-GB" sz="56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5600" b="1" u="sng" dirty="0">
                <a:latin typeface="Calibri" panose="020F0502020204030204" pitchFamily="34" charset="0"/>
                <a:ea typeface="Calibri" panose="020F0502020204030204" pitchFamily="34" charset="0"/>
                <a:cs typeface="Times New Roman" panose="02020603050405020304" pitchFamily="18" charset="0"/>
              </a:rPr>
              <a:t>Other </a:t>
            </a:r>
            <a:endParaRPr lang="en-GB" sz="5600" u="sng"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Symbol" panose="05050102010706020507" pitchFamily="18" charset="2"/>
              <a:buChar char=""/>
            </a:pPr>
            <a:r>
              <a:rPr lang="en-GB" sz="5600" dirty="0">
                <a:latin typeface="Calibri" panose="020F0502020204030204" pitchFamily="34" charset="0"/>
                <a:ea typeface="Calibri" panose="020F0502020204030204" pitchFamily="34" charset="0"/>
                <a:cs typeface="Times New Roman" panose="02020603050405020304" pitchFamily="18" charset="0"/>
              </a:rPr>
              <a:t>Have an App/Twitter/online directory so residents can engage with what is going on in the community </a:t>
            </a:r>
          </a:p>
          <a:p>
            <a:endParaRPr lang="en-GB" dirty="0"/>
          </a:p>
        </p:txBody>
      </p:sp>
      <p:sp>
        <p:nvSpPr>
          <p:cNvPr id="4" name="Content Placeholder 3"/>
          <p:cNvSpPr>
            <a:spLocks noGrp="1"/>
          </p:cNvSpPr>
          <p:nvPr>
            <p:ph sz="half" idx="2"/>
          </p:nvPr>
        </p:nvSpPr>
        <p:spPr>
          <a:xfrm>
            <a:off x="6031148" y="1381328"/>
            <a:ext cx="5322652" cy="5184842"/>
          </a:xfrm>
        </p:spPr>
        <p:txBody>
          <a:bodyPr>
            <a:normAutofit fontScale="25000" lnSpcReduction="20000"/>
          </a:bodyPr>
          <a:lstStyle/>
          <a:p>
            <a:pPr>
              <a:lnSpc>
                <a:spcPct val="107000"/>
              </a:lnSpc>
              <a:spcAft>
                <a:spcPts val="800"/>
              </a:spcAft>
            </a:pPr>
            <a:r>
              <a:rPr lang="en-GB" sz="5600" b="1" u="sng" dirty="0">
                <a:latin typeface="Calibri" panose="020F0502020204030204" pitchFamily="34" charset="0"/>
                <a:ea typeface="Calibri" panose="020F0502020204030204" pitchFamily="34" charset="0"/>
                <a:cs typeface="Times New Roman" panose="02020603050405020304" pitchFamily="18" charset="0"/>
              </a:rPr>
              <a:t>Older people </a:t>
            </a:r>
            <a:endParaRPr lang="en-GB" sz="5600" u="sng"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Symbol" panose="05050102010706020507" pitchFamily="18" charset="2"/>
              <a:buChar char=""/>
            </a:pPr>
            <a:r>
              <a:rPr lang="en-GB" sz="5600" dirty="0">
                <a:latin typeface="Calibri" panose="020F0502020204030204" pitchFamily="34" charset="0"/>
                <a:ea typeface="Calibri" panose="020F0502020204030204" pitchFamily="34" charset="0"/>
                <a:cs typeface="Times New Roman" panose="02020603050405020304" pitchFamily="18" charset="0"/>
              </a:rPr>
              <a:t>More for older people that is not bingo or similar. </a:t>
            </a:r>
          </a:p>
          <a:p>
            <a:pPr marL="342900" lvl="0" indent="-342900">
              <a:lnSpc>
                <a:spcPct val="107000"/>
              </a:lnSpc>
              <a:spcAft>
                <a:spcPts val="800"/>
              </a:spcAft>
              <a:buFont typeface="Symbol" panose="05050102010706020507" pitchFamily="18" charset="2"/>
              <a:buChar char=""/>
            </a:pPr>
            <a:r>
              <a:rPr lang="en-GB" sz="5600" dirty="0">
                <a:latin typeface="Calibri" panose="020F0502020204030204" pitchFamily="34" charset="0"/>
                <a:ea typeface="Calibri" panose="020F0502020204030204" pitchFamily="34" charset="0"/>
                <a:cs typeface="Times New Roman" panose="02020603050405020304" pitchFamily="18" charset="0"/>
              </a:rPr>
              <a:t>Social and groups that look at topics such as history, women’s</a:t>
            </a:r>
          </a:p>
          <a:p>
            <a:pPr lvl="0">
              <a:lnSpc>
                <a:spcPct val="107000"/>
              </a:lnSpc>
              <a:spcAft>
                <a:spcPts val="800"/>
              </a:spcAft>
            </a:pPr>
            <a:r>
              <a:rPr lang="en-US" sz="5600" dirty="0">
                <a:latin typeface="Calibri" panose="020F0502020204030204" pitchFamily="34" charset="0"/>
                <a:ea typeface="Calibri" panose="020F0502020204030204" pitchFamily="34" charset="0"/>
                <a:cs typeface="Times New Roman" panose="02020603050405020304" pitchFamily="18" charset="0"/>
              </a:rPr>
              <a:t>Intergenerational groups</a:t>
            </a:r>
            <a:endParaRPr lang="en-GB" sz="5600" dirty="0">
              <a:latin typeface="Calibri" panose="020F0502020204030204" pitchFamily="34" charset="0"/>
              <a:ea typeface="Calibri" panose="020F0502020204030204" pitchFamily="34" charset="0"/>
              <a:cs typeface="Times New Roman" panose="02020603050405020304" pitchFamily="18" charset="0"/>
            </a:endParaRPr>
          </a:p>
          <a:p>
            <a:pPr marL="342900" indent="-342900">
              <a:lnSpc>
                <a:spcPct val="107000"/>
              </a:lnSpc>
              <a:buFont typeface="Symbol" panose="05050102010706020507" pitchFamily="18" charset="2"/>
              <a:buChar char=""/>
            </a:pPr>
            <a:r>
              <a:rPr lang="en-GB" sz="5600" b="1" u="sng" dirty="0">
                <a:latin typeface="Calibri" panose="020F0502020204030204" pitchFamily="34" charset="0"/>
                <a:ea typeface="Calibri" panose="020F0502020204030204" pitchFamily="34" charset="0"/>
                <a:cs typeface="Times New Roman" panose="02020603050405020304" pitchFamily="18" charset="0"/>
              </a:rPr>
              <a:t>General community </a:t>
            </a:r>
            <a:endParaRPr lang="en-GB" sz="5600" u="sng"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Symbol" panose="05050102010706020507" pitchFamily="18" charset="2"/>
              <a:buChar char=""/>
            </a:pPr>
            <a:r>
              <a:rPr lang="en-GB" sz="5600" dirty="0">
                <a:latin typeface="Calibri" panose="020F0502020204030204" pitchFamily="34" charset="0"/>
                <a:ea typeface="Calibri" panose="020F0502020204030204" pitchFamily="34" charset="0"/>
                <a:cs typeface="Times New Roman" panose="02020603050405020304" pitchFamily="18" charset="0"/>
              </a:rPr>
              <a:t>New mums group, coffee mornings </a:t>
            </a:r>
            <a:r>
              <a:rPr lang="en-GB" sz="5600" dirty="0" err="1">
                <a:latin typeface="Calibri" panose="020F0502020204030204" pitchFamily="34" charset="0"/>
                <a:ea typeface="Calibri" panose="020F0502020204030204" pitchFamily="34" charset="0"/>
                <a:cs typeface="Times New Roman" panose="02020603050405020304" pitchFamily="18" charset="0"/>
              </a:rPr>
              <a:t>etc</a:t>
            </a:r>
            <a:r>
              <a:rPr lang="en-GB" sz="5600" dirty="0">
                <a:latin typeface="Calibri" panose="020F0502020204030204" pitchFamily="34" charset="0"/>
                <a:ea typeface="Calibri" panose="020F0502020204030204" pitchFamily="34" charset="0"/>
                <a:cs typeface="Times New Roman" panose="02020603050405020304" pitchFamily="18" charset="0"/>
              </a:rPr>
              <a:t> </a:t>
            </a:r>
          </a:p>
          <a:p>
            <a:pPr marL="342900" lvl="0" indent="-342900">
              <a:lnSpc>
                <a:spcPct val="107000"/>
              </a:lnSpc>
              <a:buFont typeface="Symbol" panose="05050102010706020507" pitchFamily="18" charset="2"/>
              <a:buChar char=""/>
            </a:pPr>
            <a:r>
              <a:rPr lang="en-GB" sz="5600" dirty="0">
                <a:latin typeface="Calibri" panose="020F0502020204030204" pitchFamily="34" charset="0"/>
                <a:ea typeface="Calibri" panose="020F0502020204030204" pitchFamily="34" charset="0"/>
                <a:cs typeface="Times New Roman" panose="02020603050405020304" pitchFamily="18" charset="0"/>
              </a:rPr>
              <a:t>Tool Library</a:t>
            </a:r>
          </a:p>
          <a:p>
            <a:pPr marL="342900" lvl="0" indent="-342900">
              <a:lnSpc>
                <a:spcPct val="107000"/>
              </a:lnSpc>
              <a:buFont typeface="Symbol" panose="05050102010706020507" pitchFamily="18" charset="2"/>
              <a:buChar char=""/>
            </a:pPr>
            <a:r>
              <a:rPr lang="en-GB" sz="5600" dirty="0">
                <a:latin typeface="Calibri" panose="020F0502020204030204" pitchFamily="34" charset="0"/>
                <a:ea typeface="Calibri" panose="020F0502020204030204" pitchFamily="34" charset="0"/>
                <a:cs typeface="Times New Roman" panose="02020603050405020304" pitchFamily="18" charset="0"/>
              </a:rPr>
              <a:t>Hacker/ maker space</a:t>
            </a:r>
          </a:p>
          <a:p>
            <a:pPr marL="342900" lvl="0" indent="-342900">
              <a:lnSpc>
                <a:spcPct val="107000"/>
              </a:lnSpc>
              <a:buFont typeface="Symbol" panose="05050102010706020507" pitchFamily="18" charset="2"/>
              <a:buChar char=""/>
            </a:pPr>
            <a:r>
              <a:rPr lang="en-US" sz="5600" dirty="0">
                <a:latin typeface="Calibri" panose="020F0502020204030204" pitchFamily="34" charset="0"/>
                <a:ea typeface="Calibri" panose="020F0502020204030204" pitchFamily="34" charset="0"/>
                <a:cs typeface="Times New Roman" panose="02020603050405020304" pitchFamily="18" charset="0"/>
              </a:rPr>
              <a:t>Time bank </a:t>
            </a:r>
          </a:p>
          <a:p>
            <a:pPr marL="342900" lvl="0" indent="-342900">
              <a:lnSpc>
                <a:spcPct val="107000"/>
              </a:lnSpc>
              <a:buFont typeface="Symbol" panose="05050102010706020507" pitchFamily="18" charset="2"/>
              <a:buChar char=""/>
            </a:pPr>
            <a:r>
              <a:rPr lang="en-US" sz="5600" dirty="0">
                <a:latin typeface="Calibri" panose="020F0502020204030204" pitchFamily="34" charset="0"/>
                <a:ea typeface="Calibri" panose="020F0502020204030204" pitchFamily="34" charset="0"/>
                <a:cs typeface="Times New Roman" panose="02020603050405020304" pitchFamily="18" charset="0"/>
              </a:rPr>
              <a:t> litter picking squads for greenspace</a:t>
            </a:r>
            <a:endParaRPr lang="en-GB" sz="56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5600" b="1" u="sng" dirty="0">
                <a:latin typeface="Calibri" panose="020F0502020204030204" pitchFamily="34" charset="0"/>
                <a:ea typeface="Calibri" panose="020F0502020204030204" pitchFamily="34" charset="0"/>
                <a:cs typeface="Times New Roman" panose="02020603050405020304" pitchFamily="18" charset="0"/>
              </a:rPr>
              <a:t>Health and wellbeing and sports </a:t>
            </a:r>
            <a:endParaRPr lang="en-GB" sz="5600" u="sng"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Symbol" panose="05050102010706020507" pitchFamily="18" charset="2"/>
              <a:buChar char=""/>
            </a:pPr>
            <a:r>
              <a:rPr lang="en-GB" sz="5600" dirty="0">
                <a:latin typeface="Calibri" panose="020F0502020204030204" pitchFamily="34" charset="0"/>
                <a:ea typeface="Calibri" panose="020F0502020204030204" pitchFamily="34" charset="0"/>
                <a:cs typeface="Times New Roman" panose="02020603050405020304" pitchFamily="18" charset="0"/>
              </a:rPr>
              <a:t>Evening exercise for working people</a:t>
            </a:r>
          </a:p>
          <a:p>
            <a:pPr>
              <a:lnSpc>
                <a:spcPct val="107000"/>
              </a:lnSpc>
            </a:pPr>
            <a:r>
              <a:rPr lang="en-GB" sz="5600" dirty="0">
                <a:latin typeface="Calibri" panose="020F0502020204030204" pitchFamily="34" charset="0"/>
                <a:ea typeface="Calibri" panose="020F0502020204030204" pitchFamily="34" charset="0"/>
                <a:cs typeface="Times New Roman" panose="02020603050405020304" pitchFamily="18" charset="0"/>
              </a:rPr>
              <a:t>An art club/ programme of art workshops and classes.</a:t>
            </a:r>
          </a:p>
          <a:p>
            <a:pPr>
              <a:lnSpc>
                <a:spcPct val="107000"/>
              </a:lnSpc>
            </a:pPr>
            <a:r>
              <a:rPr lang="en-GB" sz="5600" dirty="0">
                <a:latin typeface="Calibri" panose="020F0502020204030204" pitchFamily="34" charset="0"/>
                <a:ea typeface="Calibri" panose="020F0502020204030204" pitchFamily="34" charset="0"/>
                <a:cs typeface="Times New Roman" panose="02020603050405020304" pitchFamily="18" charset="0"/>
              </a:rPr>
              <a:t> Film screenings. </a:t>
            </a:r>
          </a:p>
          <a:p>
            <a:pPr>
              <a:lnSpc>
                <a:spcPct val="107000"/>
              </a:lnSpc>
            </a:pPr>
            <a:r>
              <a:rPr lang="en-US" sz="5600" dirty="0">
                <a:latin typeface="Calibri" panose="020F0502020204030204" pitchFamily="34" charset="0"/>
                <a:ea typeface="Calibri" panose="020F0502020204030204" pitchFamily="34" charset="0"/>
                <a:cs typeface="Times New Roman" panose="02020603050405020304" pitchFamily="18" charset="0"/>
              </a:rPr>
              <a:t>Trauma Release Exercises </a:t>
            </a:r>
            <a:r>
              <a:rPr lang="en-US" sz="5600">
                <a:latin typeface="Calibri" panose="020F0502020204030204" pitchFamily="34" charset="0"/>
                <a:ea typeface="Calibri" panose="020F0502020204030204" pitchFamily="34" charset="0"/>
                <a:cs typeface="Times New Roman" panose="02020603050405020304" pitchFamily="18" charset="0"/>
              </a:rPr>
              <a:t>- therapy</a:t>
            </a:r>
            <a:endParaRPr lang="en-GB" sz="56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r>
              <a:rPr lang="en-GB" sz="5600" dirty="0">
                <a:latin typeface="Calibri" panose="020F0502020204030204" pitchFamily="34" charset="0"/>
                <a:ea typeface="Calibri" panose="020F0502020204030204" pitchFamily="34" charset="0"/>
                <a:cs typeface="Times New Roman" panose="02020603050405020304" pitchFamily="18" charset="0"/>
              </a:rPr>
              <a:t>Geology/foraging walks</a:t>
            </a:r>
            <a:endParaRPr lang="en-GB"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662121" y="347663"/>
            <a:ext cx="1123950" cy="1343025"/>
          </a:xfrm>
          <a:prstGeom prst="rect">
            <a:avLst/>
          </a:prstGeom>
        </p:spPr>
      </p:pic>
    </p:spTree>
    <p:extLst>
      <p:ext uri="{BB962C8B-B14F-4D97-AF65-F5344CB8AC3E}">
        <p14:creationId xmlns:p14="http://schemas.microsoft.com/office/powerpoint/2010/main" val="39361469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8" end="8"/>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4">
                                            <p:txEl>
                                              <p:pRg st="1" end="1"/>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4">
                                            <p:txEl>
                                              <p:pRg st="2" end="2"/>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4">
                                            <p:txEl>
                                              <p:pRg st="5" end="5"/>
                                            </p:txEl>
                                          </p:spTgt>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4">
                                            <p:txEl>
                                              <p:pRg st="6" end="6"/>
                                            </p:txEl>
                                          </p:spTgt>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4">
                                            <p:txEl>
                                              <p:pRg st="7" end="7"/>
                                            </p:txEl>
                                          </p:spTgt>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4">
                                            <p:txEl>
                                              <p:pRg st="8" end="8"/>
                                            </p:txEl>
                                          </p:spTgt>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4">
                                            <p:txEl>
                                              <p:pRg st="9" end="9"/>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4">
                                            <p:txEl>
                                              <p:pRg st="11" end="11"/>
                                            </p:txEl>
                                          </p:spTgt>
                                        </p:tgtEl>
                                        <p:attrNameLst>
                                          <p:attrName>style.visibility</p:attrName>
                                        </p:attrNameLst>
                                      </p:cBhvr>
                                      <p:to>
                                        <p:strVal val="visible"/>
                                      </p:to>
                                    </p:set>
                                  </p:childTnLst>
                                </p:cTn>
                              </p:par>
                              <p:par>
                                <p:cTn id="51" presetID="1" presetClass="entr" presetSubtype="0" fill="hold" nodeType="withEffect">
                                  <p:stCondLst>
                                    <p:cond delay="0"/>
                                  </p:stCondLst>
                                  <p:childTnLst>
                                    <p:set>
                                      <p:cBhvr>
                                        <p:cTn id="52" dur="1" fill="hold">
                                          <p:stCondLst>
                                            <p:cond delay="0"/>
                                          </p:stCondLst>
                                        </p:cTn>
                                        <p:tgtEl>
                                          <p:spTgt spid="4">
                                            <p:txEl>
                                              <p:pRg st="12" end="12"/>
                                            </p:txEl>
                                          </p:spTgt>
                                        </p:tgtEl>
                                        <p:attrNameLst>
                                          <p:attrName>style.visibility</p:attrName>
                                        </p:attrNameLst>
                                      </p:cBhvr>
                                      <p:to>
                                        <p:strVal val="visible"/>
                                      </p:to>
                                    </p:set>
                                  </p:childTnLst>
                                </p:cTn>
                              </p:par>
                              <p:par>
                                <p:cTn id="53" presetID="1" presetClass="entr" presetSubtype="0" fill="hold" nodeType="withEffect">
                                  <p:stCondLst>
                                    <p:cond delay="0"/>
                                  </p:stCondLst>
                                  <p:childTnLst>
                                    <p:set>
                                      <p:cBhvr>
                                        <p:cTn id="54" dur="1" fill="hold">
                                          <p:stCondLst>
                                            <p:cond delay="0"/>
                                          </p:stCondLst>
                                        </p:cTn>
                                        <p:tgtEl>
                                          <p:spTgt spid="4">
                                            <p:txEl>
                                              <p:pRg st="13" end="13"/>
                                            </p:txEl>
                                          </p:spTgt>
                                        </p:tgtEl>
                                        <p:attrNameLst>
                                          <p:attrName>style.visibility</p:attrName>
                                        </p:attrNameLst>
                                      </p:cBhvr>
                                      <p:to>
                                        <p:strVal val="visible"/>
                                      </p:to>
                                    </p:set>
                                  </p:childTnLst>
                                </p:cTn>
                              </p:par>
                              <p:par>
                                <p:cTn id="55" presetID="1" presetClass="entr" presetSubtype="0" fill="hold" nodeType="withEffect">
                                  <p:stCondLst>
                                    <p:cond delay="0"/>
                                  </p:stCondLst>
                                  <p:childTnLst>
                                    <p:set>
                                      <p:cBhvr>
                                        <p:cTn id="56" dur="1" fill="hold">
                                          <p:stCondLst>
                                            <p:cond delay="0"/>
                                          </p:stCondLst>
                                        </p:cTn>
                                        <p:tgtEl>
                                          <p:spTgt spid="4">
                                            <p:txEl>
                                              <p:pRg st="14" end="14"/>
                                            </p:txEl>
                                          </p:spTgt>
                                        </p:tgtEl>
                                        <p:attrNameLst>
                                          <p:attrName>style.visibility</p:attrName>
                                        </p:attrNameLst>
                                      </p:cBhvr>
                                      <p:to>
                                        <p:strVal val="visible"/>
                                      </p:to>
                                    </p:set>
                                  </p:childTnLst>
                                </p:cTn>
                              </p:par>
                              <p:par>
                                <p:cTn id="57" presetID="1" presetClass="entr" presetSubtype="0" fill="hold" nodeType="withEffect">
                                  <p:stCondLst>
                                    <p:cond delay="0"/>
                                  </p:stCondLst>
                                  <p:childTnLst>
                                    <p:set>
                                      <p:cBhvr>
                                        <p:cTn id="58" dur="1" fill="hold">
                                          <p:stCondLst>
                                            <p:cond delay="0"/>
                                          </p:stCondLst>
                                        </p:cTn>
                                        <p:tgtEl>
                                          <p:spTgt spid="4">
                                            <p:txEl>
                                              <p:pRg st="15" end="1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600" b="1" dirty="0">
                <a:latin typeface="Arial Black" panose="020B0A04020102020204" pitchFamily="34" charset="0"/>
                <a:ea typeface="Calibri" panose="020F0502020204030204" pitchFamily="34" charset="0"/>
                <a:cs typeface="Times New Roman" panose="02020603050405020304" pitchFamily="18" charset="0"/>
              </a:rPr>
              <a:t>Skills sharing </a:t>
            </a:r>
            <a:br>
              <a:rPr lang="en-GB" dirty="0">
                <a:latin typeface="Calibri" panose="020F0502020204030204" pitchFamily="34" charset="0"/>
                <a:ea typeface="Calibri" panose="020F0502020204030204" pitchFamily="34" charset="0"/>
                <a:cs typeface="Times New Roman" panose="02020603050405020304" pitchFamily="18" charset="0"/>
              </a:rPr>
            </a:br>
            <a:endParaRPr lang="en-GB" dirty="0"/>
          </a:p>
        </p:txBody>
      </p:sp>
      <p:sp>
        <p:nvSpPr>
          <p:cNvPr id="3" name="Content Placeholder 2"/>
          <p:cNvSpPr>
            <a:spLocks noGrp="1"/>
          </p:cNvSpPr>
          <p:nvPr>
            <p:ph sz="half" idx="1"/>
          </p:nvPr>
        </p:nvSpPr>
        <p:spPr/>
        <p:txBody>
          <a:bodyPr>
            <a:normAutofit/>
          </a:bodyPr>
          <a:lstStyle/>
          <a:p>
            <a:pPr fontAlgn="t"/>
            <a:r>
              <a:rPr lang="en-GB" b="1" dirty="0"/>
              <a:t>Would like to learn</a:t>
            </a:r>
            <a:endParaRPr lang="en-GB" dirty="0"/>
          </a:p>
          <a:p>
            <a:pPr fontAlgn="t"/>
            <a:r>
              <a:rPr lang="en-GB" sz="1500" dirty="0"/>
              <a:t>Hacking/making </a:t>
            </a:r>
          </a:p>
          <a:p>
            <a:pPr fontAlgn="t"/>
            <a:r>
              <a:rPr lang="en-GB" sz="1500" dirty="0"/>
              <a:t>DIY</a:t>
            </a:r>
          </a:p>
          <a:p>
            <a:pPr fontAlgn="t"/>
            <a:r>
              <a:rPr lang="en-GB" sz="1500" dirty="0"/>
              <a:t>Gaelic lessons, Scottish History</a:t>
            </a:r>
          </a:p>
          <a:p>
            <a:pPr fontAlgn="t"/>
            <a:r>
              <a:rPr lang="en-GB" sz="1500" dirty="0"/>
              <a:t>Maintaining/repair own bicycle </a:t>
            </a:r>
          </a:p>
          <a:p>
            <a:pPr fontAlgn="t"/>
            <a:r>
              <a:rPr lang="en-GB" sz="1500" dirty="0"/>
              <a:t>Garment making </a:t>
            </a:r>
          </a:p>
          <a:p>
            <a:pPr lvl="0" fontAlgn="t"/>
            <a:r>
              <a:rPr lang="en-GB" sz="1600" dirty="0">
                <a:latin typeface="Calibri" panose="020F0502020204030204" pitchFamily="34" charset="0"/>
                <a:ea typeface="Calibri" panose="020F0502020204030204" pitchFamily="34" charset="0"/>
                <a:cs typeface="Times New Roman" panose="02020603050405020304" pitchFamily="18" charset="0"/>
              </a:rPr>
              <a:t>Accessible training short courses in area of  numeracy and literacy</a:t>
            </a:r>
          </a:p>
          <a:p>
            <a:pPr fontAlgn="t"/>
            <a:endParaRPr lang="en-GB" sz="1500" dirty="0"/>
          </a:p>
          <a:p>
            <a:pPr marL="0" indent="0" fontAlgn="t">
              <a:buNone/>
            </a:pPr>
            <a:endParaRPr lang="en-GB" dirty="0"/>
          </a:p>
          <a:p>
            <a:endParaRPr lang="en-GB" dirty="0"/>
          </a:p>
        </p:txBody>
      </p:sp>
      <p:sp>
        <p:nvSpPr>
          <p:cNvPr id="4" name="Content Placeholder 3"/>
          <p:cNvSpPr>
            <a:spLocks noGrp="1"/>
          </p:cNvSpPr>
          <p:nvPr>
            <p:ph sz="half" idx="2"/>
          </p:nvPr>
        </p:nvSpPr>
        <p:spPr/>
        <p:txBody>
          <a:bodyPr>
            <a:normAutofit/>
          </a:bodyPr>
          <a:lstStyle/>
          <a:p>
            <a:pPr fontAlgn="t"/>
            <a:r>
              <a:rPr lang="en-GB" b="1" dirty="0"/>
              <a:t>Could share</a:t>
            </a:r>
            <a:endParaRPr lang="en-GB" dirty="0"/>
          </a:p>
          <a:p>
            <a:pPr fontAlgn="t"/>
            <a:r>
              <a:rPr lang="en-GB" sz="1500" dirty="0"/>
              <a:t>Nutrition and in yoga</a:t>
            </a:r>
          </a:p>
          <a:p>
            <a:pPr fontAlgn="t"/>
            <a:r>
              <a:rPr lang="en-GB" sz="1500" dirty="0"/>
              <a:t>Arabic </a:t>
            </a:r>
            <a:r>
              <a:rPr lang="en-GB" sz="1500" dirty="0" err="1"/>
              <a:t>bellydance</a:t>
            </a:r>
            <a:r>
              <a:rPr lang="en-GB" sz="1500" dirty="0"/>
              <a:t> for </a:t>
            </a:r>
            <a:r>
              <a:rPr lang="en-GB" sz="1500" dirty="0" err="1"/>
              <a:t>adultS</a:t>
            </a:r>
            <a:endParaRPr lang="en-GB" sz="1500" dirty="0"/>
          </a:p>
          <a:p>
            <a:pPr fontAlgn="t"/>
            <a:r>
              <a:rPr lang="en-GB" sz="1500" dirty="0"/>
              <a:t>Storytelling and literacy </a:t>
            </a:r>
          </a:p>
          <a:p>
            <a:pPr fontAlgn="t"/>
            <a:r>
              <a:rPr lang="en-GB" sz="1500" dirty="0"/>
              <a:t>Graphic design, Adobe </a:t>
            </a:r>
          </a:p>
          <a:p>
            <a:pPr fontAlgn="t"/>
            <a:r>
              <a:rPr lang="en-US" sz="1500" dirty="0"/>
              <a:t>Social </a:t>
            </a:r>
            <a:r>
              <a:rPr lang="en-US" sz="1500" dirty="0" err="1"/>
              <a:t>groupS</a:t>
            </a:r>
            <a:endParaRPr lang="en-GB" sz="1500" dirty="0"/>
          </a:p>
          <a:p>
            <a:pPr fontAlgn="t"/>
            <a:r>
              <a:rPr lang="en-GB" sz="1500" dirty="0"/>
              <a:t>CV development and basic IT skills, facilitation and group work</a:t>
            </a:r>
          </a:p>
          <a:p>
            <a:pPr fontAlgn="t"/>
            <a:r>
              <a:rPr lang="en-GB" sz="1500" b="1" dirty="0"/>
              <a:t> Skill sharing directory</a:t>
            </a:r>
            <a:endParaRPr lang="en-GB" sz="1500" dirty="0"/>
          </a:p>
          <a:p>
            <a:endParaRPr lang="en-GB"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791825" y="230188"/>
            <a:ext cx="1123950" cy="1343025"/>
          </a:xfrm>
          <a:prstGeom prst="rect">
            <a:avLst/>
          </a:prstGeom>
        </p:spPr>
      </p:pic>
    </p:spTree>
    <p:extLst>
      <p:ext uri="{BB962C8B-B14F-4D97-AF65-F5344CB8AC3E}">
        <p14:creationId xmlns:p14="http://schemas.microsoft.com/office/powerpoint/2010/main" val="426274619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634</TotalTime>
  <Words>1254</Words>
  <Application>Microsoft Office PowerPoint</Application>
  <PresentationFormat>Widescreen</PresentationFormat>
  <Paragraphs>141</Paragraphs>
  <Slides>12</Slides>
  <Notes>1</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12</vt:i4>
      </vt:variant>
    </vt:vector>
  </HeadingPairs>
  <TitlesOfParts>
    <vt:vector size="21" baseType="lpstr">
      <vt:lpstr>Arial</vt:lpstr>
      <vt:lpstr>Arial Black</vt:lpstr>
      <vt:lpstr>Calibri</vt:lpstr>
      <vt:lpstr>Calibri Light</vt:lpstr>
      <vt:lpstr>Gill Sans MT</vt:lpstr>
      <vt:lpstr>Segoe UI Emoji</vt:lpstr>
      <vt:lpstr>Symbol</vt:lpstr>
      <vt:lpstr>Times New Roman</vt:lpstr>
      <vt:lpstr>Office Theme</vt:lpstr>
      <vt:lpstr>PowerPoint Presentation</vt:lpstr>
      <vt:lpstr>PowerPoint Presentation</vt:lpstr>
      <vt:lpstr>Bridgend Farmhouse – people who don’t visit </vt:lpstr>
      <vt:lpstr>Promotion of Bridgend</vt:lpstr>
      <vt:lpstr>Mental health  </vt:lpstr>
      <vt:lpstr>Addressing mental health/wellbeing</vt:lpstr>
      <vt:lpstr>Covid 19 Response (and beyond)</vt:lpstr>
      <vt:lpstr>Ideas for community development projects</vt:lpstr>
      <vt:lpstr>Skills sharing  </vt:lpstr>
      <vt:lpstr>Bridgend Farmhouse</vt:lpstr>
      <vt:lpstr>Summary</vt:lpstr>
      <vt:lpstr>Summary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Robin Jamieson</dc:creator>
  <cp:lastModifiedBy>KennyN Nelson</cp:lastModifiedBy>
  <cp:revision>59</cp:revision>
  <dcterms:created xsi:type="dcterms:W3CDTF">2020-11-10T10:32:29Z</dcterms:created>
  <dcterms:modified xsi:type="dcterms:W3CDTF">2021-08-23T07:38:23Z</dcterms:modified>
</cp:coreProperties>
</file>